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3"/>
  </p:notesMasterIdLst>
  <p:sldIdLst>
    <p:sldId id="292" r:id="rId2"/>
    <p:sldId id="439" r:id="rId3"/>
    <p:sldId id="440" r:id="rId4"/>
    <p:sldId id="446" r:id="rId5"/>
    <p:sldId id="441" r:id="rId6"/>
    <p:sldId id="443" r:id="rId7"/>
    <p:sldId id="444" r:id="rId8"/>
    <p:sldId id="442" r:id="rId9"/>
    <p:sldId id="445" r:id="rId10"/>
    <p:sldId id="456" r:id="rId11"/>
    <p:sldId id="447" r:id="rId12"/>
    <p:sldId id="457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8" r:id="rId21"/>
    <p:sldId id="339" r:id="rId2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0000FF"/>
    <a:srgbClr val="FF3399"/>
    <a:srgbClr val="990033"/>
    <a:srgbClr val="CCFF66"/>
    <a:srgbClr val="99FF33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6377" autoAdjust="0"/>
  </p:normalViewPr>
  <p:slideViewPr>
    <p:cSldViewPr>
      <p:cViewPr>
        <p:scale>
          <a:sx n="66" d="100"/>
          <a:sy n="66" d="100"/>
        </p:scale>
        <p:origin x="-97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18" Type="http://schemas.openxmlformats.org/officeDocument/2006/relationships/image" Target="../media/image43.wmf"/><Relationship Id="rId3" Type="http://schemas.openxmlformats.org/officeDocument/2006/relationships/image" Target="../media/image28.wmf"/><Relationship Id="rId21" Type="http://schemas.openxmlformats.org/officeDocument/2006/relationships/image" Target="../media/image46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17" Type="http://schemas.openxmlformats.org/officeDocument/2006/relationships/image" Target="../media/image42.wmf"/><Relationship Id="rId2" Type="http://schemas.openxmlformats.org/officeDocument/2006/relationships/image" Target="../media/image27.wmf"/><Relationship Id="rId16" Type="http://schemas.openxmlformats.org/officeDocument/2006/relationships/image" Target="../media/image41.wmf"/><Relationship Id="rId20" Type="http://schemas.openxmlformats.org/officeDocument/2006/relationships/image" Target="../media/image45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24" Type="http://schemas.openxmlformats.org/officeDocument/2006/relationships/image" Target="../media/image49.wmf"/><Relationship Id="rId5" Type="http://schemas.openxmlformats.org/officeDocument/2006/relationships/image" Target="../media/image30.wmf"/><Relationship Id="rId15" Type="http://schemas.openxmlformats.org/officeDocument/2006/relationships/image" Target="../media/image40.wmf"/><Relationship Id="rId23" Type="http://schemas.openxmlformats.org/officeDocument/2006/relationships/image" Target="../media/image48.wmf"/><Relationship Id="rId10" Type="http://schemas.openxmlformats.org/officeDocument/2006/relationships/image" Target="../media/image35.wmf"/><Relationship Id="rId19" Type="http://schemas.openxmlformats.org/officeDocument/2006/relationships/image" Target="../media/image44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Relationship Id="rId14" Type="http://schemas.openxmlformats.org/officeDocument/2006/relationships/image" Target="../media/image39.wmf"/><Relationship Id="rId22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7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04A5918C-6496-46D5-9A06-117E893B5E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4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B8C3C-026C-42C7-BE22-7A782F70CA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28732-768C-45F8-B624-CAB33A7D66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3DCD5-8496-409E-AA2A-A8333CC078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41E4B-C072-46AE-B279-8F1D344D0A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14AA-E01E-4C2D-8984-9F76D5FC7C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83008-8B3A-42FB-8E81-CFF89A5F3A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83790-F18B-4D4A-8C5E-6DC4DECC80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DF79E-26C2-450A-BC0A-ED9CA9939B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E3CFD-CA51-47E8-BC68-5FBB785F55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C90E-BC10-4EA6-9BD7-ABD3B827F8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3A6B0-7DDC-4E70-AD69-A6DBB887A8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41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41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41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A14D462-E998-4494-B29C-61BC5DFB23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4138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4138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74138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4138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4138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4139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4139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4139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4139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4139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4139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51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7413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3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74140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4140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4140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516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74140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0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0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0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0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1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1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1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</p:grpSp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74141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4141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74141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513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74142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2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2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2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2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2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2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4142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sp>
          <p:nvSpPr>
            <p:cNvPr id="74142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ov/&#37385;&#29190;&#28856;_0207.mpg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hyperlink" Target="mov/&#28629;&#28670;&#32025;&#19978;&#30340;&#37385;_0143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mov/&#38272;%20&#24471;&#21015;&#22827;_0825.wmv" TargetMode="Externa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31.bin"/><Relationship Id="rId18" Type="http://schemas.openxmlformats.org/officeDocument/2006/relationships/oleObject" Target="../embeddings/oleObject36.bin"/><Relationship Id="rId26" Type="http://schemas.openxmlformats.org/officeDocument/2006/relationships/oleObject" Target="../embeddings/oleObject44.bin"/><Relationship Id="rId3" Type="http://schemas.openxmlformats.org/officeDocument/2006/relationships/audio" Target="../media/audio2.wav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30.bin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8.bin"/><Relationship Id="rId29" Type="http://schemas.openxmlformats.org/officeDocument/2006/relationships/oleObject" Target="../embeddings/oleObject4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24" Type="http://schemas.openxmlformats.org/officeDocument/2006/relationships/oleObject" Target="../embeddings/oleObject42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41.bin"/><Relationship Id="rId28" Type="http://schemas.openxmlformats.org/officeDocument/2006/relationships/oleObject" Target="../embeddings/oleObject46.bin"/><Relationship Id="rId10" Type="http://schemas.openxmlformats.org/officeDocument/2006/relationships/oleObject" Target="../embeddings/oleObject28.bin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50.png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40.bin"/><Relationship Id="rId27" Type="http://schemas.openxmlformats.org/officeDocument/2006/relationships/oleObject" Target="../embeddings/oleObject4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8.jpeg"/><Relationship Id="rId9" Type="http://schemas.openxmlformats.org/officeDocument/2006/relationships/oleObject" Target="../embeddings/oleObject5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hyperlink" Target="mov/&#37440;&#37385;&#33287;&#27700;_0200.mp4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6138" y="2392363"/>
            <a:ext cx="7862887" cy="1016000"/>
          </a:xfrm>
        </p:spPr>
        <p:txBody>
          <a:bodyPr/>
          <a:lstStyle/>
          <a:p>
            <a:pPr algn="l" eaLnBrk="1" hangingPunct="1">
              <a:defRPr/>
            </a:pPr>
            <a:r>
              <a:rPr lang="zh-TW" altLang="en-US" sz="5400" smtClean="0">
                <a:solidFill>
                  <a:schemeClr val="tx1"/>
                </a:solidFill>
                <a:ea typeface="標楷體" pitchFamily="65" charset="-120"/>
              </a:rPr>
              <a:t>課程名稱：元素與週期表</a:t>
            </a: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836988" y="3922713"/>
            <a:ext cx="411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>
                <a:latin typeface="標楷體" pitchFamily="65" charset="-120"/>
              </a:rPr>
              <a:t>編授教師：</a:t>
            </a:r>
            <a:br>
              <a:rPr lang="zh-TW" altLang="en-US" sz="4000">
                <a:latin typeface="標楷體" pitchFamily="65" charset="-120"/>
              </a:rPr>
            </a:br>
            <a:r>
              <a:rPr lang="zh-TW" altLang="en-US" sz="4000">
                <a:latin typeface="標楷體" pitchFamily="65" charset="-120"/>
              </a:rPr>
              <a:t>中興國中 楊秉鈞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25" y="71438"/>
            <a:ext cx="6870700" cy="84455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鉀與鈉的特性</a:t>
            </a: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257175" y="849313"/>
            <a:ext cx="87471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TW" sz="2400">
                <a:solidFill>
                  <a:schemeClr val="tx2"/>
                </a:solidFill>
                <a:sym typeface="Wingdings" pitchFamily="2" charset="2"/>
              </a:rPr>
              <a:t></a:t>
            </a:r>
            <a:r>
              <a:rPr lang="en-US" altLang="zh-TW" sz="2400">
                <a:sym typeface="Wingdings" pitchFamily="2" charset="2"/>
              </a:rPr>
              <a:t> </a:t>
            </a:r>
            <a:r>
              <a:rPr lang="zh-TW" altLang="en-US" sz="2400">
                <a:sym typeface="Wingdings" pitchFamily="2" charset="2"/>
              </a:rPr>
              <a:t>鉀、鈉的特性：</a:t>
            </a:r>
            <a:br>
              <a:rPr lang="zh-TW" altLang="en-US" sz="2400">
                <a:sym typeface="Wingdings" pitchFamily="2" charset="2"/>
              </a:rPr>
            </a:br>
            <a:r>
              <a:rPr lang="zh-TW" altLang="en-US" sz="2400">
                <a:sym typeface="Wingdings" pitchFamily="2" charset="2"/>
              </a:rPr>
              <a:t>   </a:t>
            </a:r>
            <a:r>
              <a:rPr lang="zh-TW" altLang="en-US">
                <a:sym typeface="Wingdings" pitchFamily="2" charset="2"/>
              </a:rPr>
              <a:t>（</a:t>
            </a:r>
            <a:r>
              <a:rPr lang="en-US" altLang="zh-TW">
                <a:sym typeface="Wingdings" pitchFamily="2" charset="2"/>
              </a:rPr>
              <a:t>2</a:t>
            </a:r>
            <a:r>
              <a:rPr lang="zh-TW" altLang="en-US">
                <a:sym typeface="Wingdings" pitchFamily="2" charset="2"/>
              </a:rPr>
              <a:t>）鋰、鈉與鉀儲存示意圖</a:t>
            </a:r>
            <a:r>
              <a:rPr lang="en-US" altLang="en-US">
                <a:sym typeface="Wingdings" pitchFamily="2" charset="2"/>
              </a:rPr>
              <a:t>：</a:t>
            </a:r>
            <a:endParaRPr lang="zh-TW" altLang="en-US">
              <a:sym typeface="Wingdings" pitchFamily="2" charset="2"/>
            </a:endParaRPr>
          </a:p>
        </p:txBody>
      </p:sp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4738688" y="6211888"/>
            <a:ext cx="3808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/>
              <a:t>（媒體：</a:t>
            </a:r>
            <a:r>
              <a:rPr lang="en-US" altLang="zh-TW">
                <a:hlinkClick r:id="rId3" action="ppaction://hlinkfile"/>
              </a:rPr>
              <a:t>2</a:t>
            </a:r>
            <a:r>
              <a:rPr lang="zh-TW" altLang="en-US"/>
              <a:t>，</a:t>
            </a:r>
            <a:r>
              <a:rPr lang="en-US" altLang="zh-TW"/>
              <a:t>2’07” </a:t>
            </a:r>
            <a:r>
              <a:rPr lang="zh-TW" altLang="en-US"/>
              <a:t>，</a:t>
            </a:r>
            <a:r>
              <a:rPr lang="en-US" altLang="zh-TW">
                <a:hlinkClick r:id="rId4" action="ppaction://hlinkfile"/>
              </a:rPr>
              <a:t>3</a:t>
            </a:r>
            <a:r>
              <a:rPr lang="zh-TW" altLang="en-US"/>
              <a:t>，</a:t>
            </a:r>
            <a:r>
              <a:rPr lang="en-US" altLang="zh-TW"/>
              <a:t>1’43”</a:t>
            </a:r>
            <a:r>
              <a:rPr lang="zh-TW" altLang="en-US"/>
              <a:t>）</a:t>
            </a:r>
          </a:p>
        </p:txBody>
      </p:sp>
      <p:pic>
        <p:nvPicPr>
          <p:cNvPr id="15365" name="Picture 16"/>
          <p:cNvPicPr>
            <a:picLocks noChangeAspect="1" noChangeArrowheads="1"/>
          </p:cNvPicPr>
          <p:nvPr/>
        </p:nvPicPr>
        <p:blipFill>
          <a:blip r:embed="rId5" cstate="print"/>
          <a:srcRect l="885" t="8377" b="7738"/>
          <a:stretch>
            <a:fillRect/>
          </a:stretch>
        </p:blipFill>
        <p:spPr bwMode="auto">
          <a:xfrm>
            <a:off x="592138" y="1879600"/>
            <a:ext cx="81534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54250" y="4605338"/>
            <a:ext cx="4560888" cy="2017712"/>
            <a:chOff x="1420" y="2901"/>
            <a:chExt cx="2873" cy="1271"/>
          </a:xfrm>
        </p:grpSpPr>
        <p:sp>
          <p:nvSpPr>
            <p:cNvPr id="15367" name="Line 19"/>
            <p:cNvSpPr>
              <a:spLocks noChangeShapeType="1"/>
            </p:cNvSpPr>
            <p:nvPr/>
          </p:nvSpPr>
          <p:spPr bwMode="auto">
            <a:xfrm flipH="1">
              <a:off x="1617" y="2901"/>
              <a:ext cx="245" cy="122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68" name="Line 20"/>
            <p:cNvSpPr>
              <a:spLocks noChangeShapeType="1"/>
            </p:cNvSpPr>
            <p:nvPr/>
          </p:nvSpPr>
          <p:spPr bwMode="auto">
            <a:xfrm flipH="1">
              <a:off x="1662" y="2901"/>
              <a:ext cx="1043" cy="122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69" name="Line 21"/>
            <p:cNvSpPr>
              <a:spLocks noChangeShapeType="1"/>
            </p:cNvSpPr>
            <p:nvPr/>
          </p:nvSpPr>
          <p:spPr bwMode="auto">
            <a:xfrm flipH="1">
              <a:off x="1843" y="2947"/>
              <a:ext cx="2450" cy="117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70" name="Text Box 18"/>
            <p:cNvSpPr txBox="1">
              <a:spLocks noChangeArrowheads="1"/>
            </p:cNvSpPr>
            <p:nvPr/>
          </p:nvSpPr>
          <p:spPr bwMode="auto">
            <a:xfrm>
              <a:off x="1420" y="3884"/>
              <a:ext cx="78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>
                  <a:solidFill>
                    <a:srgbClr val="0000FF"/>
                  </a:solidFill>
                </a:rPr>
                <a:t>礦物油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9450" y="1733550"/>
            <a:ext cx="7440613" cy="1200150"/>
          </a:xfrm>
        </p:spPr>
        <p:txBody>
          <a:bodyPr/>
          <a:lstStyle/>
          <a:p>
            <a:pPr algn="l" eaLnBrk="1" hangingPunct="1"/>
            <a:r>
              <a:rPr lang="en-US" altLang="zh-TW" sz="66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 </a:t>
            </a:r>
            <a:r>
              <a:rPr lang="zh-TW" altLang="en-US" sz="66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元素分類探索二</a:t>
            </a:r>
          </a:p>
        </p:txBody>
      </p:sp>
      <p:pic>
        <p:nvPicPr>
          <p:cNvPr id="16387" name="Picture 3" descr="welcome_00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8438" y="3759200"/>
            <a:ext cx="28336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4563" y="188913"/>
            <a:ext cx="6870700" cy="84455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元素分類探索活動二</a:t>
            </a:r>
          </a:p>
        </p:txBody>
      </p:sp>
      <p:sp>
        <p:nvSpPr>
          <p:cNvPr id="2057" name="Text Box 3"/>
          <p:cNvSpPr txBox="1">
            <a:spLocks noChangeArrowheads="1"/>
          </p:cNvSpPr>
          <p:nvPr/>
        </p:nvSpPr>
        <p:spPr bwMode="auto">
          <a:xfrm>
            <a:off x="438150" y="936625"/>
            <a:ext cx="80216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TW" sz="2400">
                <a:solidFill>
                  <a:schemeClr val="tx2"/>
                </a:solidFill>
                <a:sym typeface="Wingdings" pitchFamily="2" charset="2"/>
              </a:rPr>
              <a:t></a:t>
            </a:r>
            <a:r>
              <a:rPr lang="en-US" altLang="zh-TW" sz="2400">
                <a:sym typeface="Wingdings" pitchFamily="2" charset="2"/>
              </a:rPr>
              <a:t> </a:t>
            </a:r>
            <a:r>
              <a:rPr lang="zh-TW" altLang="en-US" sz="2400">
                <a:sym typeface="Wingdings" pitchFamily="2" charset="2"/>
              </a:rPr>
              <a:t>元素的分類：鉀</a:t>
            </a:r>
            <a:r>
              <a:rPr lang="zh-TW" altLang="en-US">
                <a:sym typeface="Wingdings" pitchFamily="2" charset="2"/>
              </a:rPr>
              <a:t>、</a:t>
            </a:r>
            <a:r>
              <a:rPr lang="zh-TW" altLang="en-US" sz="2400">
                <a:sym typeface="Wingdings" pitchFamily="2" charset="2"/>
              </a:rPr>
              <a:t>鈉</a:t>
            </a:r>
            <a:r>
              <a:rPr lang="zh-TW" altLang="en-US">
                <a:sym typeface="Wingdings" pitchFamily="2" charset="2"/>
              </a:rPr>
              <a:t>、</a:t>
            </a:r>
            <a:r>
              <a:rPr lang="zh-TW" altLang="en-US" sz="2400">
                <a:sym typeface="Wingdings" pitchFamily="2" charset="2"/>
              </a:rPr>
              <a:t>鎂</a:t>
            </a:r>
            <a:r>
              <a:rPr lang="zh-TW" altLang="en-US">
                <a:sym typeface="Wingdings" pitchFamily="2" charset="2"/>
              </a:rPr>
              <a:t>、</a:t>
            </a:r>
            <a:r>
              <a:rPr lang="zh-TW" altLang="en-US" sz="2400">
                <a:sym typeface="Wingdings" pitchFamily="2" charset="2"/>
              </a:rPr>
              <a:t>鈣</a:t>
            </a:r>
            <a:r>
              <a:rPr lang="zh-TW" altLang="en-US">
                <a:sym typeface="Wingdings" pitchFamily="2" charset="2"/>
              </a:rPr>
              <a:t>、</a:t>
            </a:r>
            <a:r>
              <a:rPr lang="zh-TW" altLang="en-US" sz="2400">
                <a:sym typeface="Wingdings" pitchFamily="2" charset="2"/>
              </a:rPr>
              <a:t>鋇</a:t>
            </a:r>
          </a:p>
        </p:txBody>
      </p:sp>
      <p:sp>
        <p:nvSpPr>
          <p:cNvPr id="1581062" name="AutoShape 6"/>
          <p:cNvSpPr>
            <a:spLocks noChangeArrowheads="1"/>
          </p:cNvSpPr>
          <p:nvPr/>
        </p:nvSpPr>
        <p:spPr bwMode="auto">
          <a:xfrm>
            <a:off x="1403350" y="4149725"/>
            <a:ext cx="2447925" cy="5143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/>
              <a:t>產生白色沉澱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555875" y="2781300"/>
            <a:ext cx="4392613" cy="1298575"/>
            <a:chOff x="1610" y="1752"/>
            <a:chExt cx="2767" cy="818"/>
          </a:xfrm>
        </p:grpSpPr>
        <p:grpSp>
          <p:nvGrpSpPr>
            <p:cNvPr id="2067" name="Group 31"/>
            <p:cNvGrpSpPr>
              <a:grpSpLocks/>
            </p:cNvGrpSpPr>
            <p:nvPr/>
          </p:nvGrpSpPr>
          <p:grpSpPr bwMode="auto">
            <a:xfrm>
              <a:off x="1610" y="1752"/>
              <a:ext cx="2767" cy="818"/>
              <a:chOff x="1610" y="1752"/>
              <a:chExt cx="2767" cy="818"/>
            </a:xfrm>
          </p:grpSpPr>
          <p:sp>
            <p:nvSpPr>
              <p:cNvPr id="2069" name="Line 9"/>
              <p:cNvSpPr>
                <a:spLocks noChangeShapeType="1"/>
              </p:cNvSpPr>
              <p:nvPr/>
            </p:nvSpPr>
            <p:spPr bwMode="auto">
              <a:xfrm>
                <a:off x="2897" y="1752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70" name="Line 10"/>
              <p:cNvSpPr>
                <a:spLocks noChangeShapeType="1"/>
              </p:cNvSpPr>
              <p:nvPr/>
            </p:nvSpPr>
            <p:spPr bwMode="auto">
              <a:xfrm>
                <a:off x="1610" y="2205"/>
                <a:ext cx="27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71" name="Line 11"/>
              <p:cNvSpPr>
                <a:spLocks noChangeShapeType="1"/>
              </p:cNvSpPr>
              <p:nvPr/>
            </p:nvSpPr>
            <p:spPr bwMode="auto">
              <a:xfrm>
                <a:off x="1610" y="2205"/>
                <a:ext cx="0" cy="3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72" name="Line 30"/>
              <p:cNvSpPr>
                <a:spLocks noChangeShapeType="1"/>
              </p:cNvSpPr>
              <p:nvPr/>
            </p:nvSpPr>
            <p:spPr bwMode="auto">
              <a:xfrm>
                <a:off x="4376" y="2206"/>
                <a:ext cx="0" cy="3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068" name="Text Box 33"/>
            <p:cNvSpPr txBox="1">
              <a:spLocks noChangeArrowheads="1"/>
            </p:cNvSpPr>
            <p:nvPr/>
          </p:nvSpPr>
          <p:spPr bwMode="auto">
            <a:xfrm>
              <a:off x="2925" y="1842"/>
              <a:ext cx="6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solidFill>
                    <a:srgbClr val="0000FF"/>
                  </a:solidFill>
                </a:rPr>
                <a:t>碳酸鈉</a:t>
              </a:r>
            </a:p>
          </p:txBody>
        </p:sp>
      </p:grpSp>
      <p:sp>
        <p:nvSpPr>
          <p:cNvPr id="1581091" name="AutoShape 35"/>
          <p:cNvSpPr>
            <a:spLocks noChangeArrowheads="1"/>
          </p:cNvSpPr>
          <p:nvPr/>
        </p:nvSpPr>
        <p:spPr bwMode="auto">
          <a:xfrm>
            <a:off x="5651500" y="4149725"/>
            <a:ext cx="2447925" cy="5143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/>
              <a:t>不產生白色沉澱</a:t>
            </a:r>
          </a:p>
        </p:txBody>
      </p:sp>
      <p:sp>
        <p:nvSpPr>
          <p:cNvPr id="1581092" name="Text Box 36"/>
          <p:cNvSpPr txBox="1">
            <a:spLocks noChangeArrowheads="1"/>
          </p:cNvSpPr>
          <p:nvPr/>
        </p:nvSpPr>
        <p:spPr bwMode="auto">
          <a:xfrm>
            <a:off x="1103313" y="4762500"/>
            <a:ext cx="324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/>
              <a:t>氯化鎂、</a:t>
            </a:r>
            <a:r>
              <a:rPr lang="zh-TW" altLang="en-US">
                <a:sym typeface="Wingdings" pitchFamily="2" charset="2"/>
              </a:rPr>
              <a:t>氯化鈣、氯化鋇</a:t>
            </a:r>
          </a:p>
        </p:txBody>
      </p:sp>
      <p:sp>
        <p:nvSpPr>
          <p:cNvPr id="1581060" name="Text Box 4"/>
          <p:cNvSpPr txBox="1">
            <a:spLocks noChangeArrowheads="1"/>
          </p:cNvSpPr>
          <p:nvPr/>
        </p:nvSpPr>
        <p:spPr bwMode="auto">
          <a:xfrm>
            <a:off x="2319338" y="1928813"/>
            <a:ext cx="4824412" cy="8223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zh-TW" altLang="en-US">
                <a:sym typeface="Wingdings" pitchFamily="2" charset="2"/>
              </a:rPr>
              <a:t>氯化鉀、氯化鈉</a:t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>氯化鎂、氯化鈣、氯化鋇</a:t>
            </a:r>
          </a:p>
        </p:txBody>
      </p:sp>
      <p:sp>
        <p:nvSpPr>
          <p:cNvPr id="1581093" name="Text Box 37"/>
          <p:cNvSpPr txBox="1">
            <a:spLocks noChangeArrowheads="1"/>
          </p:cNvSpPr>
          <p:nvPr/>
        </p:nvSpPr>
        <p:spPr bwMode="auto">
          <a:xfrm>
            <a:off x="5970588" y="4762500"/>
            <a:ext cx="2049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ym typeface="Wingdings" pitchFamily="2" charset="2"/>
              </a:rPr>
              <a:t>氯化鉀、氯化鈉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841375" y="5592763"/>
            <a:ext cx="4033838" cy="973137"/>
            <a:chOff x="521" y="3294"/>
            <a:chExt cx="2541" cy="613"/>
          </a:xfrm>
        </p:grpSpPr>
        <p:sp>
          <p:nvSpPr>
            <p:cNvPr id="2065" name="Line 38"/>
            <p:cNvSpPr>
              <a:spLocks noChangeShapeType="1"/>
            </p:cNvSpPr>
            <p:nvPr/>
          </p:nvSpPr>
          <p:spPr bwMode="auto">
            <a:xfrm>
              <a:off x="1609" y="3294"/>
              <a:ext cx="0" cy="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66" name="Text Box 39"/>
            <p:cNvSpPr txBox="1">
              <a:spLocks noChangeArrowheads="1"/>
            </p:cNvSpPr>
            <p:nvPr/>
          </p:nvSpPr>
          <p:spPr bwMode="auto">
            <a:xfrm>
              <a:off x="521" y="3657"/>
              <a:ext cx="25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/>
                <a:t>『</a:t>
              </a:r>
              <a:r>
                <a:rPr lang="zh-TW" altLang="en-US">
                  <a:solidFill>
                    <a:schemeClr val="tx2"/>
                  </a:solidFill>
                </a:rPr>
                <a:t>鎂、</a:t>
              </a:r>
              <a:r>
                <a:rPr lang="zh-TW" altLang="en-US">
                  <a:solidFill>
                    <a:schemeClr val="tx2"/>
                  </a:solidFill>
                  <a:sym typeface="Wingdings" pitchFamily="2" charset="2"/>
                </a:rPr>
                <a:t>鈣、鋇</a:t>
              </a:r>
              <a:r>
                <a:rPr lang="en-US" altLang="zh-TW"/>
                <a:t>』</a:t>
              </a:r>
              <a:r>
                <a:rPr lang="zh-TW" altLang="en-US"/>
                <a:t>屬於</a:t>
              </a:r>
              <a:r>
                <a:rPr lang="zh-TW" altLang="en-US">
                  <a:solidFill>
                    <a:srgbClr val="0000FF"/>
                  </a:solidFill>
                </a:rPr>
                <a:t>鹼土族元素</a:t>
              </a:r>
            </a:p>
          </p:txBody>
        </p:sp>
      </p:grpSp>
      <p:graphicFrame>
        <p:nvGraphicFramePr>
          <p:cNvPr id="1581097" name="Object 41"/>
          <p:cNvGraphicFramePr>
            <a:graphicFrameLocks noChangeAspect="1"/>
          </p:cNvGraphicFramePr>
          <p:nvPr/>
        </p:nvGraphicFramePr>
        <p:xfrm>
          <a:off x="6072188" y="5141913"/>
          <a:ext cx="685800" cy="400050"/>
        </p:xfrm>
        <a:graphic>
          <a:graphicData uri="http://schemas.openxmlformats.org/presentationml/2006/ole">
            <p:oleObj spid="_x0000_s2050" name="方程式" r:id="rId4" imgW="304560" imgH="177480" progId="Equation.3">
              <p:embed/>
            </p:oleObj>
          </a:graphicData>
        </a:graphic>
      </p:graphicFrame>
      <p:graphicFrame>
        <p:nvGraphicFramePr>
          <p:cNvPr id="1581098" name="Object 42"/>
          <p:cNvGraphicFramePr>
            <a:graphicFrameLocks noChangeAspect="1"/>
          </p:cNvGraphicFramePr>
          <p:nvPr/>
        </p:nvGraphicFramePr>
        <p:xfrm>
          <a:off x="7086600" y="5126038"/>
          <a:ext cx="919163" cy="414337"/>
        </p:xfrm>
        <a:graphic>
          <a:graphicData uri="http://schemas.openxmlformats.org/presentationml/2006/ole">
            <p:oleObj spid="_x0000_s2051" name="方程式" r:id="rId5" imgW="393480" imgH="177480" progId="Equation.3">
              <p:embed/>
            </p:oleObj>
          </a:graphicData>
        </a:graphic>
      </p:graphicFrame>
      <p:graphicFrame>
        <p:nvGraphicFramePr>
          <p:cNvPr id="1581099" name="Object 43"/>
          <p:cNvGraphicFramePr>
            <a:graphicFrameLocks noChangeAspect="1"/>
          </p:cNvGraphicFramePr>
          <p:nvPr/>
        </p:nvGraphicFramePr>
        <p:xfrm>
          <a:off x="1044575" y="5108575"/>
          <a:ext cx="914400" cy="442913"/>
        </p:xfrm>
        <a:graphic>
          <a:graphicData uri="http://schemas.openxmlformats.org/presentationml/2006/ole">
            <p:oleObj spid="_x0000_s2052" name="方程式" r:id="rId6" imgW="444240" imgH="215640" progId="Equation.3">
              <p:embed/>
            </p:oleObj>
          </a:graphicData>
        </a:graphic>
      </p:graphicFrame>
      <p:graphicFrame>
        <p:nvGraphicFramePr>
          <p:cNvPr id="1581100" name="Object 44"/>
          <p:cNvGraphicFramePr>
            <a:graphicFrameLocks noChangeAspect="1"/>
          </p:cNvGraphicFramePr>
          <p:nvPr/>
        </p:nvGraphicFramePr>
        <p:xfrm>
          <a:off x="2166938" y="5127625"/>
          <a:ext cx="952500" cy="490538"/>
        </p:xfrm>
        <a:graphic>
          <a:graphicData uri="http://schemas.openxmlformats.org/presentationml/2006/ole">
            <p:oleObj spid="_x0000_s2053" name="方程式" r:id="rId7" imgW="419040" imgH="215640" progId="Equation.3">
              <p:embed/>
            </p:oleObj>
          </a:graphicData>
        </a:graphic>
      </p:graphicFrame>
      <p:graphicFrame>
        <p:nvGraphicFramePr>
          <p:cNvPr id="1581101" name="Object 45"/>
          <p:cNvGraphicFramePr>
            <a:graphicFrameLocks noChangeAspect="1"/>
          </p:cNvGraphicFramePr>
          <p:nvPr/>
        </p:nvGraphicFramePr>
        <p:xfrm>
          <a:off x="3222625" y="5106988"/>
          <a:ext cx="923925" cy="476250"/>
        </p:xfrm>
        <a:graphic>
          <a:graphicData uri="http://schemas.openxmlformats.org/presentationml/2006/ole">
            <p:oleObj spid="_x0000_s2054" name="方程式" r:id="rId8" imgW="419040" imgH="215640" progId="Equation.3">
              <p:embed/>
            </p:oleObj>
          </a:graphicData>
        </a:graphic>
      </p:graphicFrame>
      <p:graphicFrame>
        <p:nvGraphicFramePr>
          <p:cNvPr id="1581102" name="Object 46"/>
          <p:cNvGraphicFramePr>
            <a:graphicFrameLocks noChangeAspect="1"/>
          </p:cNvGraphicFramePr>
          <p:nvPr/>
        </p:nvGraphicFramePr>
        <p:xfrm>
          <a:off x="5648325" y="2938463"/>
          <a:ext cx="1098550" cy="471487"/>
        </p:xfrm>
        <a:graphic>
          <a:graphicData uri="http://schemas.openxmlformats.org/presentationml/2006/ole">
            <p:oleObj spid="_x0000_s2055" name="方程式" r:id="rId9" imgW="533160" imgH="228600" progId="Equation.3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81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81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81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81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81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81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81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81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81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81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1062" grpId="0" animBg="1"/>
      <p:bldP spid="1581091" grpId="0" animBg="1"/>
      <p:bldP spid="1581092" grpId="0"/>
      <p:bldP spid="15810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1268413"/>
            <a:ext cx="5832475" cy="1200150"/>
          </a:xfrm>
        </p:spPr>
        <p:txBody>
          <a:bodyPr/>
          <a:lstStyle/>
          <a:p>
            <a:pPr algn="l" eaLnBrk="1" hangingPunct="1"/>
            <a:r>
              <a:rPr lang="en-US" altLang="zh-TW" sz="66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 </a:t>
            </a:r>
            <a:r>
              <a:rPr lang="zh-TW" altLang="en-US" sz="66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元素週期表</a:t>
            </a:r>
          </a:p>
        </p:txBody>
      </p:sp>
      <p:pic>
        <p:nvPicPr>
          <p:cNvPr id="17411" name="Picture 3" descr="untitled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 t="7944" r="510"/>
          <a:stretch>
            <a:fillRect/>
          </a:stretch>
        </p:blipFill>
        <p:spPr bwMode="auto">
          <a:xfrm>
            <a:off x="3203575" y="2997200"/>
            <a:ext cx="5081588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7438" y="160338"/>
            <a:ext cx="6870700" cy="771525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元素週期表的演變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-71438" y="763588"/>
            <a:ext cx="9070976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115000"/>
              </a:lnSpc>
            </a:pPr>
            <a:r>
              <a:rPr lang="en-US" altLang="zh-TW" sz="2400">
                <a:solidFill>
                  <a:srgbClr val="FF0000"/>
                </a:solidFill>
                <a:sym typeface="Wingdings" pitchFamily="2" charset="2"/>
              </a:rPr>
              <a:t></a:t>
            </a:r>
            <a:r>
              <a:rPr lang="en-US" altLang="zh-TW" sz="2400">
                <a:sym typeface="Wingdings" pitchFamily="2" charset="2"/>
              </a:rPr>
              <a:t> </a:t>
            </a:r>
            <a:r>
              <a:rPr lang="zh-TW" altLang="en-US" sz="2400"/>
              <a:t>元素週期表演變：</a:t>
            </a:r>
            <a:br>
              <a:rPr lang="zh-TW" altLang="en-US" sz="2400"/>
            </a:br>
            <a:r>
              <a:rPr lang="zh-TW" altLang="en-US" sz="2400"/>
              <a:t>   </a:t>
            </a:r>
            <a:r>
              <a:rPr lang="zh-TW" altLang="en-US"/>
              <a:t>（</a:t>
            </a:r>
            <a:r>
              <a:rPr lang="en-US" altLang="zh-TW"/>
              <a:t>1</a:t>
            </a:r>
            <a:r>
              <a:rPr lang="zh-TW" altLang="en-US"/>
              <a:t>）最早的週期表</a:t>
            </a:r>
            <a:r>
              <a:rPr lang="en-US" altLang="en-US"/>
              <a:t>：</a:t>
            </a:r>
            <a:r>
              <a:rPr lang="zh-TW" altLang="en-US"/>
              <a:t/>
            </a:r>
            <a:br>
              <a:rPr lang="zh-TW" altLang="en-US"/>
            </a:br>
            <a:r>
              <a:rPr lang="zh-TW" altLang="en-US"/>
              <a:t>             </a:t>
            </a:r>
            <a:r>
              <a:rPr lang="en-US" altLang="zh-TW"/>
              <a:t>1869 </a:t>
            </a:r>
            <a:r>
              <a:rPr lang="zh-TW" altLang="en-US"/>
              <a:t>年，俄國人</a:t>
            </a:r>
            <a:r>
              <a:rPr lang="zh-TW" altLang="en-US" u="sng"/>
              <a:t>                  </a:t>
            </a:r>
            <a:r>
              <a:rPr lang="zh-TW" altLang="en-US"/>
              <a:t>將元素依</a:t>
            </a:r>
            <a:r>
              <a:rPr lang="zh-TW" altLang="en-US" u="sng"/>
              <a:t>              </a:t>
            </a:r>
            <a:r>
              <a:rPr lang="zh-TW" altLang="en-US"/>
              <a:t>大小排列提出。</a:t>
            </a:r>
            <a:br>
              <a:rPr lang="zh-TW" altLang="en-US"/>
            </a:br>
            <a:r>
              <a:rPr lang="zh-TW" altLang="en-US"/>
              <a:t>             </a:t>
            </a:r>
            <a:r>
              <a:rPr lang="zh-TW" altLang="en-US">
                <a:sym typeface="Wingdings" pitchFamily="2" charset="2"/>
              </a:rPr>
              <a:t> 性質相似的元素會週期性出現，</a:t>
            </a:r>
            <a:r>
              <a:rPr lang="zh-TW" altLang="en-US">
                <a:solidFill>
                  <a:srgbClr val="0000FF"/>
                </a:solidFill>
                <a:sym typeface="Wingdings" pitchFamily="2" charset="2"/>
              </a:rPr>
              <a:t>並預留未發現的元素</a:t>
            </a:r>
            <a:r>
              <a:rPr lang="zh-TW" altLang="en-US"/>
              <a:t/>
            </a:r>
            <a:br>
              <a:rPr lang="zh-TW" altLang="en-US"/>
            </a:br>
            <a:r>
              <a:rPr lang="zh-TW" altLang="en-US"/>
              <a:t>    （</a:t>
            </a:r>
            <a:r>
              <a:rPr lang="en-US" altLang="zh-TW"/>
              <a:t>2</a:t>
            </a:r>
            <a:r>
              <a:rPr lang="zh-TW" altLang="en-US"/>
              <a:t>）目前週期表創始者：</a:t>
            </a:r>
            <a:br>
              <a:rPr lang="zh-TW" altLang="en-US"/>
            </a:br>
            <a:r>
              <a:rPr lang="zh-TW" altLang="en-US"/>
              <a:t>             </a:t>
            </a:r>
            <a:r>
              <a:rPr lang="en-US" altLang="zh-TW"/>
              <a:t>1913 </a:t>
            </a:r>
            <a:r>
              <a:rPr lang="zh-TW" altLang="en-US"/>
              <a:t>年，英國人</a:t>
            </a:r>
            <a:r>
              <a:rPr lang="zh-TW" altLang="en-US" u="sng"/>
              <a:t>               </a:t>
            </a:r>
            <a:r>
              <a:rPr lang="zh-TW" altLang="en-US"/>
              <a:t>將元素依</a:t>
            </a:r>
            <a:r>
              <a:rPr lang="zh-TW" altLang="en-US" u="sng"/>
              <a:t>              </a:t>
            </a:r>
            <a:r>
              <a:rPr lang="zh-TW" altLang="en-US"/>
              <a:t>大小排列提出。             </a:t>
            </a:r>
          </a:p>
        </p:txBody>
      </p:sp>
      <p:sp>
        <p:nvSpPr>
          <p:cNvPr id="1572868" name="Text Box 4"/>
          <p:cNvSpPr txBox="1">
            <a:spLocks noChangeArrowheads="1"/>
          </p:cNvSpPr>
          <p:nvPr/>
        </p:nvSpPr>
        <p:spPr bwMode="auto">
          <a:xfrm>
            <a:off x="5621338" y="1557338"/>
            <a:ext cx="998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</a:rPr>
              <a:t>原子量</a:t>
            </a:r>
          </a:p>
        </p:txBody>
      </p:sp>
      <p:sp>
        <p:nvSpPr>
          <p:cNvPr id="1572869" name="Text Box 5"/>
          <p:cNvSpPr txBox="1">
            <a:spLocks noChangeArrowheads="1"/>
          </p:cNvSpPr>
          <p:nvPr/>
        </p:nvSpPr>
        <p:spPr bwMode="auto">
          <a:xfrm>
            <a:off x="3349625" y="1541463"/>
            <a:ext cx="1303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</a:rPr>
              <a:t>門得列夫</a:t>
            </a:r>
          </a:p>
        </p:txBody>
      </p:sp>
      <p:sp>
        <p:nvSpPr>
          <p:cNvPr id="1572870" name="Text Box 6"/>
          <p:cNvSpPr txBox="1">
            <a:spLocks noChangeArrowheads="1"/>
          </p:cNvSpPr>
          <p:nvPr/>
        </p:nvSpPr>
        <p:spPr bwMode="auto">
          <a:xfrm>
            <a:off x="3319463" y="2582863"/>
            <a:ext cx="105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</a:rPr>
              <a:t>莫色勒</a:t>
            </a:r>
          </a:p>
        </p:txBody>
      </p:sp>
      <p:sp>
        <p:nvSpPr>
          <p:cNvPr id="1572871" name="Text Box 7"/>
          <p:cNvSpPr txBox="1">
            <a:spLocks noChangeArrowheads="1"/>
          </p:cNvSpPr>
          <p:nvPr/>
        </p:nvSpPr>
        <p:spPr bwMode="auto">
          <a:xfrm>
            <a:off x="5418138" y="2592388"/>
            <a:ext cx="998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</a:rPr>
              <a:t>原子序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51175" y="3241675"/>
            <a:ext cx="2406650" cy="3427413"/>
            <a:chOff x="1292" y="2051"/>
            <a:chExt cx="1516" cy="2159"/>
          </a:xfrm>
        </p:grpSpPr>
        <p:pic>
          <p:nvPicPr>
            <p:cNvPr id="18449" name="Picture 9" descr="mendeleev_1"/>
            <p:cNvPicPr>
              <a:picLocks noChangeAspect="1" noChangeArrowheads="1"/>
            </p:cNvPicPr>
            <p:nvPr/>
          </p:nvPicPr>
          <p:blipFill>
            <a:blip r:embed="rId3" cstate="print"/>
            <a:srcRect b="13326"/>
            <a:stretch>
              <a:fillRect/>
            </a:stretch>
          </p:blipFill>
          <p:spPr bwMode="auto">
            <a:xfrm>
              <a:off x="1362" y="2051"/>
              <a:ext cx="1328" cy="1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0" name="Text Box 10"/>
            <p:cNvSpPr txBox="1">
              <a:spLocks noChangeArrowheads="1"/>
            </p:cNvSpPr>
            <p:nvPr/>
          </p:nvSpPr>
          <p:spPr bwMode="auto">
            <a:xfrm>
              <a:off x="1292" y="3576"/>
              <a:ext cx="151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/>
                <a:t>       </a:t>
              </a:r>
              <a:r>
                <a:rPr lang="zh-TW" altLang="en-US"/>
                <a:t>門得列夫</a:t>
              </a:r>
              <a:br>
                <a:rPr lang="zh-TW" altLang="en-US"/>
              </a:br>
              <a:r>
                <a:rPr lang="en-US" altLang="zh-TW">
                  <a:ea typeface="新細明體" pitchFamily="18" charset="-120"/>
                </a:rPr>
                <a:t>Dmitri  </a:t>
              </a:r>
              <a:r>
                <a:rPr lang="en-US" altLang="zh-TW">
                  <a:solidFill>
                    <a:srgbClr val="0000FF"/>
                  </a:solidFill>
                  <a:ea typeface="新細明體" pitchFamily="18" charset="-120"/>
                </a:rPr>
                <a:t>M</a:t>
              </a:r>
              <a:r>
                <a:rPr lang="en-US" altLang="zh-TW">
                  <a:ea typeface="新細明體" pitchFamily="18" charset="-120"/>
                </a:rPr>
                <a:t>en</a:t>
              </a:r>
              <a:r>
                <a:rPr lang="en-US" altLang="zh-TW">
                  <a:solidFill>
                    <a:srgbClr val="0000FF"/>
                  </a:solidFill>
                  <a:ea typeface="新細明體" pitchFamily="18" charset="-120"/>
                </a:rPr>
                <a:t>d</a:t>
              </a:r>
              <a:r>
                <a:rPr lang="en-US" altLang="zh-TW">
                  <a:ea typeface="新細明體" pitchFamily="18" charset="-120"/>
                </a:rPr>
                <a:t>eleev</a:t>
              </a:r>
              <a:br>
                <a:rPr lang="en-US" altLang="zh-TW">
                  <a:ea typeface="新細明體" pitchFamily="18" charset="-120"/>
                </a:rPr>
              </a:br>
              <a:r>
                <a:rPr lang="en-US" altLang="zh-TW">
                  <a:ea typeface="新細明體" pitchFamily="18" charset="-120"/>
                </a:rPr>
                <a:t> </a:t>
              </a:r>
              <a:r>
                <a:rPr lang="zh-TW" altLang="en-US"/>
                <a:t>西元</a:t>
              </a:r>
              <a:r>
                <a:rPr lang="zh-TW" altLang="en-US">
                  <a:ea typeface="新細明體" pitchFamily="18" charset="-120"/>
                </a:rPr>
                <a:t> </a:t>
              </a:r>
              <a:r>
                <a:rPr lang="en-US" altLang="zh-TW">
                  <a:ea typeface="新細明體" pitchFamily="18" charset="-120"/>
                </a:rPr>
                <a:t>1834</a:t>
              </a:r>
              <a:r>
                <a:rPr lang="zh-TW" altLang="en-US">
                  <a:ea typeface="新細明體" pitchFamily="18" charset="-120"/>
                </a:rPr>
                <a:t>－</a:t>
              </a:r>
              <a:r>
                <a:rPr lang="en-US" altLang="zh-TW">
                  <a:ea typeface="新細明體" pitchFamily="18" charset="-120"/>
                </a:rPr>
                <a:t>1907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678488" y="3227388"/>
            <a:ext cx="2259012" cy="3382962"/>
            <a:chOff x="3211" y="2069"/>
            <a:chExt cx="1423" cy="2131"/>
          </a:xfrm>
        </p:grpSpPr>
        <p:pic>
          <p:nvPicPr>
            <p:cNvPr id="18447" name="Picture 12" descr="moseley"/>
            <p:cNvPicPr>
              <a:picLocks noChangeAspect="1" noChangeArrowheads="1"/>
            </p:cNvPicPr>
            <p:nvPr/>
          </p:nvPicPr>
          <p:blipFill>
            <a:blip r:embed="rId4" cstate="print"/>
            <a:srcRect b="25934"/>
            <a:stretch>
              <a:fillRect/>
            </a:stretch>
          </p:blipFill>
          <p:spPr bwMode="auto">
            <a:xfrm>
              <a:off x="3220" y="2069"/>
              <a:ext cx="1354" cy="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8" name="Text Box 13"/>
            <p:cNvSpPr txBox="1">
              <a:spLocks noChangeArrowheads="1"/>
            </p:cNvSpPr>
            <p:nvPr/>
          </p:nvSpPr>
          <p:spPr bwMode="auto">
            <a:xfrm>
              <a:off x="3211" y="3566"/>
              <a:ext cx="142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/>
                <a:t>莫色勒</a:t>
              </a:r>
              <a:br>
                <a:rPr lang="zh-TW" altLang="en-US"/>
              </a:br>
              <a:r>
                <a:rPr lang="zh-TW" altLang="en-US"/>
                <a:t> </a:t>
              </a:r>
              <a:r>
                <a:rPr lang="en-US" altLang="zh-TW"/>
                <a:t>Henry Moseley </a:t>
              </a:r>
              <a:br>
                <a:rPr lang="en-US" altLang="zh-TW"/>
              </a:br>
              <a:r>
                <a:rPr lang="zh-TW" altLang="en-US"/>
                <a:t>西元 </a:t>
              </a:r>
              <a:r>
                <a:rPr lang="en-US" altLang="zh-TW"/>
                <a:t>1887</a:t>
              </a:r>
              <a:r>
                <a:rPr lang="zh-TW" altLang="en-US"/>
                <a:t>－</a:t>
              </a:r>
              <a:r>
                <a:rPr lang="en-US" altLang="zh-TW"/>
                <a:t>1915</a:t>
              </a:r>
            </a:p>
          </p:txBody>
        </p:sp>
      </p:grpSp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5694363" y="889000"/>
            <a:ext cx="2505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（媒體：</a:t>
            </a:r>
            <a:r>
              <a:rPr lang="en-US" altLang="zh-TW">
                <a:hlinkClick r:id="rId5" action="ppaction://hlinkfile"/>
              </a:rPr>
              <a:t>1</a:t>
            </a:r>
            <a:r>
              <a:rPr lang="zh-TW" altLang="en-US"/>
              <a:t>，</a:t>
            </a:r>
            <a:r>
              <a:rPr lang="en-US" altLang="zh-TW"/>
              <a:t>8’25”</a:t>
            </a:r>
            <a:r>
              <a:rPr lang="zh-TW" altLang="en-US"/>
              <a:t>）</a:t>
            </a:r>
          </a:p>
        </p:txBody>
      </p:sp>
      <p:sp>
        <p:nvSpPr>
          <p:cNvPr id="1572879" name="Rectangle 15"/>
          <p:cNvSpPr>
            <a:spLocks noChangeArrowheads="1"/>
          </p:cNvSpPr>
          <p:nvPr/>
        </p:nvSpPr>
        <p:spPr bwMode="auto">
          <a:xfrm>
            <a:off x="525463" y="3803650"/>
            <a:ext cx="2087562" cy="147955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2881" name="Text Box 17"/>
          <p:cNvSpPr txBox="1">
            <a:spLocks noChangeArrowheads="1"/>
          </p:cNvSpPr>
          <p:nvPr/>
        </p:nvSpPr>
        <p:spPr bwMode="auto">
          <a:xfrm>
            <a:off x="511175" y="4062413"/>
            <a:ext cx="9366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7200"/>
              <a:t>鍆</a:t>
            </a:r>
          </a:p>
        </p:txBody>
      </p:sp>
      <p:sp>
        <p:nvSpPr>
          <p:cNvPr id="1572880" name="Text Box 16"/>
          <p:cNvSpPr txBox="1">
            <a:spLocks noChangeArrowheads="1"/>
          </p:cNvSpPr>
          <p:nvPr/>
        </p:nvSpPr>
        <p:spPr bwMode="auto">
          <a:xfrm>
            <a:off x="755650" y="3860800"/>
            <a:ext cx="168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/>
              <a:t>原子序 </a:t>
            </a:r>
            <a:r>
              <a:rPr lang="en-US" altLang="zh-TW"/>
              <a:t>101</a:t>
            </a:r>
          </a:p>
        </p:txBody>
      </p:sp>
      <p:sp>
        <p:nvSpPr>
          <p:cNvPr id="1572882" name="Text Box 18"/>
          <p:cNvSpPr txBox="1">
            <a:spLocks noChangeArrowheads="1"/>
          </p:cNvSpPr>
          <p:nvPr/>
        </p:nvSpPr>
        <p:spPr bwMode="auto">
          <a:xfrm>
            <a:off x="1562100" y="4349750"/>
            <a:ext cx="11525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800">
                <a:solidFill>
                  <a:srgbClr val="0000FF"/>
                </a:solidFill>
              </a:rPr>
              <a:t>Md</a:t>
            </a:r>
          </a:p>
        </p:txBody>
      </p:sp>
      <p:pic>
        <p:nvPicPr>
          <p:cNvPr id="19" name="圖片 18" descr="1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8608" y="3242883"/>
            <a:ext cx="2105563" cy="247626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728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728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728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5728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7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72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72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72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7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7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7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2868" grpId="0"/>
      <p:bldP spid="1572869" grpId="0"/>
      <p:bldP spid="1572870" grpId="0"/>
      <p:bldP spid="1572871" grpId="0"/>
      <p:bldP spid="1572879" grpId="0" animBg="1"/>
      <p:bldP spid="1572881" grpId="0"/>
      <p:bldP spid="1572880" grpId="0"/>
      <p:bldP spid="15728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9" name="Group 2"/>
          <p:cNvGrpSpPr>
            <a:grpSpLocks/>
          </p:cNvGrpSpPr>
          <p:nvPr/>
        </p:nvGrpSpPr>
        <p:grpSpPr bwMode="auto">
          <a:xfrm>
            <a:off x="1000125" y="3443288"/>
            <a:ext cx="7704138" cy="3167062"/>
            <a:chOff x="612" y="2115"/>
            <a:chExt cx="4853" cy="1995"/>
          </a:xfrm>
        </p:grpSpPr>
        <p:pic>
          <p:nvPicPr>
            <p:cNvPr id="3145" name="Picture 3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" y="2115"/>
              <a:ext cx="4853" cy="1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46" name="Rectangle 4"/>
            <p:cNvSpPr>
              <a:spLocks noChangeArrowheads="1"/>
            </p:cNvSpPr>
            <p:nvPr/>
          </p:nvSpPr>
          <p:spPr bwMode="auto">
            <a:xfrm>
              <a:off x="922" y="3250"/>
              <a:ext cx="248" cy="254"/>
            </a:xfrm>
            <a:prstGeom prst="rect">
              <a:avLst/>
            </a:prstGeom>
            <a:solidFill>
              <a:srgbClr val="FFC9C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3147" name="Rectangle 5"/>
            <p:cNvSpPr>
              <a:spLocks noChangeArrowheads="1"/>
            </p:cNvSpPr>
            <p:nvPr/>
          </p:nvSpPr>
          <p:spPr bwMode="auto">
            <a:xfrm>
              <a:off x="4103" y="2708"/>
              <a:ext cx="248" cy="254"/>
            </a:xfrm>
            <a:prstGeom prst="rect">
              <a:avLst/>
            </a:prstGeom>
            <a:solidFill>
              <a:srgbClr val="FFC9C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3148" name="Rectangle 6"/>
            <p:cNvSpPr>
              <a:spLocks noChangeArrowheads="1"/>
            </p:cNvSpPr>
            <p:nvPr/>
          </p:nvSpPr>
          <p:spPr bwMode="auto">
            <a:xfrm>
              <a:off x="4902" y="3518"/>
              <a:ext cx="248" cy="256"/>
            </a:xfrm>
            <a:prstGeom prst="rect">
              <a:avLst/>
            </a:prstGeom>
            <a:solidFill>
              <a:srgbClr val="FFC9C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</p:grpSp>
      <p:sp>
        <p:nvSpPr>
          <p:cNvPr id="310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4175" y="-42863"/>
            <a:ext cx="8229600" cy="950913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週期表概述</a:t>
            </a:r>
          </a:p>
        </p:txBody>
      </p:sp>
      <p:sp>
        <p:nvSpPr>
          <p:cNvPr id="3101" name="Rectangle 8"/>
          <p:cNvSpPr>
            <a:spLocks noChangeArrowheads="1"/>
          </p:cNvSpPr>
          <p:nvPr/>
        </p:nvSpPr>
        <p:spPr bwMode="auto">
          <a:xfrm>
            <a:off x="4859338" y="6102350"/>
            <a:ext cx="3021012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3102" name="Text Box 9"/>
          <p:cNvSpPr txBox="1">
            <a:spLocks noChangeArrowheads="1"/>
          </p:cNvSpPr>
          <p:nvPr/>
        </p:nvSpPr>
        <p:spPr bwMode="auto">
          <a:xfrm>
            <a:off x="684213" y="836613"/>
            <a:ext cx="7848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TW" sz="2400">
                <a:solidFill>
                  <a:schemeClr val="tx2"/>
                </a:solidFill>
                <a:latin typeface="標楷體" pitchFamily="65" charset="-120"/>
                <a:sym typeface="Wingdings" pitchFamily="2" charset="2"/>
              </a:rPr>
              <a:t></a:t>
            </a:r>
            <a:r>
              <a:rPr lang="en-US" altLang="zh-TW" sz="2400">
                <a:latin typeface="標楷體" pitchFamily="65" charset="-120"/>
                <a:sym typeface="Wingdings" pitchFamily="2" charset="2"/>
              </a:rPr>
              <a:t> </a:t>
            </a:r>
            <a:r>
              <a:rPr lang="zh-TW" altLang="en-US" sz="2400">
                <a:latin typeface="標楷體" pitchFamily="65" charset="-120"/>
                <a:sym typeface="Wingdings" pitchFamily="2" charset="2"/>
              </a:rPr>
              <a:t>週期表</a:t>
            </a:r>
            <a:r>
              <a:rPr lang="zh-TW" altLang="en-US">
                <a:sym typeface="Wingdings" pitchFamily="2" charset="2"/>
              </a:rPr>
              <a:t>：</a:t>
            </a:r>
            <a:r>
              <a:rPr lang="zh-TW" altLang="en-US">
                <a:latin typeface="標楷體" pitchFamily="65" charset="-120"/>
                <a:sym typeface="Wingdings" pitchFamily="2" charset="2"/>
              </a:rPr>
              <a:t/>
            </a:r>
            <a:br>
              <a:rPr lang="zh-TW" altLang="en-US">
                <a:latin typeface="標楷體" pitchFamily="65" charset="-120"/>
                <a:sym typeface="Wingdings" pitchFamily="2" charset="2"/>
              </a:rPr>
            </a:br>
            <a:r>
              <a:rPr lang="zh-TW" altLang="en-US">
                <a:latin typeface="標楷體" pitchFamily="65" charset="-120"/>
                <a:sym typeface="Wingdings" pitchFamily="2" charset="2"/>
              </a:rPr>
              <a:t>   </a:t>
            </a:r>
            <a:r>
              <a:rPr lang="zh-TW" altLang="en-US">
                <a:sym typeface="Wingdings" pitchFamily="2" charset="2"/>
              </a:rPr>
              <a:t>（</a:t>
            </a:r>
            <a:r>
              <a:rPr lang="en-US" altLang="zh-TW">
                <a:sym typeface="Wingdings" pitchFamily="2" charset="2"/>
              </a:rPr>
              <a:t>1</a:t>
            </a:r>
            <a:r>
              <a:rPr lang="zh-TW" altLang="en-US">
                <a:sym typeface="Wingdings" pitchFamily="2" charset="2"/>
              </a:rPr>
              <a:t>）</a:t>
            </a:r>
            <a:r>
              <a:rPr lang="zh-TW" altLang="en-US">
                <a:latin typeface="標楷體" pitchFamily="65" charset="-120"/>
              </a:rPr>
              <a:t>橫</a:t>
            </a:r>
            <a:r>
              <a:rPr lang="zh-TW" altLang="en-US">
                <a:solidFill>
                  <a:srgbClr val="0000FF"/>
                </a:solidFill>
                <a:latin typeface="標楷體" pitchFamily="65" charset="-120"/>
              </a:rPr>
              <a:t>列</a:t>
            </a:r>
            <a:r>
              <a:rPr lang="zh-TW" altLang="en-US"/>
              <a:t>，</a:t>
            </a:r>
            <a:r>
              <a:rPr lang="zh-TW" altLang="en-US">
                <a:latin typeface="標楷體" pitchFamily="65" charset="-120"/>
              </a:rPr>
              <a:t>稱為</a:t>
            </a:r>
            <a:r>
              <a:rPr lang="zh-TW" altLang="en-US" u="sng">
                <a:latin typeface="標楷體" pitchFamily="65" charset="-120"/>
              </a:rPr>
              <a:t>         </a:t>
            </a:r>
            <a:r>
              <a:rPr lang="zh-TW" altLang="en-US">
                <a:latin typeface="標楷體" pitchFamily="65" charset="-120"/>
              </a:rPr>
              <a:t>；有</a:t>
            </a:r>
            <a:r>
              <a:rPr lang="zh-TW" altLang="en-US" u="sng">
                <a:latin typeface="標楷體" pitchFamily="65" charset="-120"/>
              </a:rPr>
              <a:t>          </a:t>
            </a:r>
            <a:r>
              <a:rPr lang="zh-TW" altLang="en-US">
                <a:latin typeface="標楷體" pitchFamily="65" charset="-120"/>
              </a:rPr>
              <a:t>週期</a:t>
            </a:r>
            <a:br>
              <a:rPr lang="zh-TW" altLang="en-US">
                <a:latin typeface="標楷體" pitchFamily="65" charset="-120"/>
              </a:rPr>
            </a:br>
            <a:r>
              <a:rPr lang="zh-TW" altLang="en-US">
                <a:latin typeface="標楷體" pitchFamily="65" charset="-120"/>
              </a:rPr>
              <a:t>        </a:t>
            </a:r>
            <a:r>
              <a:rPr lang="zh-TW" altLang="en-US">
                <a:latin typeface="標楷體" pitchFamily="65" charset="-120"/>
                <a:sym typeface="Wingdings" pitchFamily="2" charset="2"/>
              </a:rPr>
              <a:t> 第</a:t>
            </a:r>
            <a:r>
              <a:rPr lang="zh-TW" altLang="en-US" u="sng">
                <a:latin typeface="標楷體" pitchFamily="65" charset="-120"/>
                <a:sym typeface="Wingdings" pitchFamily="2" charset="2"/>
              </a:rPr>
              <a:t>     </a:t>
            </a:r>
            <a:r>
              <a:rPr lang="zh-TW" altLang="en-US">
                <a:latin typeface="標楷體" pitchFamily="65" charset="-120"/>
                <a:sym typeface="Wingdings" pitchFamily="2" charset="2"/>
              </a:rPr>
              <a:t>週期為未完整週期</a:t>
            </a:r>
            <a:r>
              <a:rPr lang="zh-TW" altLang="en-US">
                <a:sym typeface="Wingdings" pitchFamily="2" charset="2"/>
              </a:rPr>
              <a:t>，元素陸續發現中</a:t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>               </a:t>
            </a:r>
            <a:r>
              <a:rPr lang="zh-TW" altLang="en-US">
                <a:ea typeface="新細明體" pitchFamily="18" charset="-120"/>
                <a:sym typeface="Wingdings" pitchFamily="2" charset="2"/>
              </a:rPr>
              <a:t> </a:t>
            </a:r>
            <a:r>
              <a:rPr lang="zh-TW" altLang="en-US">
                <a:sym typeface="Wingdings" pitchFamily="2" charset="2"/>
              </a:rPr>
              <a:t>同一週期性質，由左至右呈現週期性變化 </a:t>
            </a:r>
            <a:r>
              <a:rPr lang="zh-TW" altLang="en-US">
                <a:latin typeface="標楷體" pitchFamily="65" charset="-120"/>
              </a:rPr>
              <a:t/>
            </a:r>
            <a:br>
              <a:rPr lang="zh-TW" altLang="en-US">
                <a:latin typeface="標楷體" pitchFamily="65" charset="-120"/>
              </a:rPr>
            </a:br>
            <a:r>
              <a:rPr lang="zh-TW" altLang="en-US">
                <a:latin typeface="標楷體" pitchFamily="65" charset="-120"/>
              </a:rPr>
              <a:t>   </a:t>
            </a:r>
            <a:r>
              <a:rPr lang="zh-TW" altLang="en-US"/>
              <a:t>（</a:t>
            </a:r>
            <a:r>
              <a:rPr lang="en-US" altLang="zh-TW"/>
              <a:t>2</a:t>
            </a:r>
            <a:r>
              <a:rPr lang="zh-TW" altLang="en-US"/>
              <a:t>）</a:t>
            </a:r>
            <a:r>
              <a:rPr lang="zh-TW" altLang="en-US">
                <a:latin typeface="標楷體" pitchFamily="65" charset="-120"/>
              </a:rPr>
              <a:t>直</a:t>
            </a:r>
            <a:r>
              <a:rPr lang="zh-TW" altLang="en-US">
                <a:solidFill>
                  <a:srgbClr val="0000FF"/>
                </a:solidFill>
                <a:latin typeface="標楷體" pitchFamily="65" charset="-120"/>
              </a:rPr>
              <a:t>欄</a:t>
            </a:r>
            <a:r>
              <a:rPr lang="zh-TW" altLang="en-US"/>
              <a:t>，</a:t>
            </a:r>
            <a:r>
              <a:rPr lang="zh-TW" altLang="en-US">
                <a:latin typeface="標楷體" pitchFamily="65" charset="-120"/>
              </a:rPr>
              <a:t>稱為</a:t>
            </a:r>
            <a:r>
              <a:rPr lang="zh-TW" altLang="en-US" u="sng">
                <a:latin typeface="標楷體" pitchFamily="65" charset="-120"/>
              </a:rPr>
              <a:t>         </a:t>
            </a:r>
            <a:r>
              <a:rPr lang="zh-TW" altLang="en-US">
                <a:latin typeface="標楷體" pitchFamily="65" charset="-120"/>
              </a:rPr>
              <a:t>；有</a:t>
            </a:r>
            <a:r>
              <a:rPr lang="zh-TW" altLang="en-US" u="sng">
                <a:latin typeface="標楷體" pitchFamily="65" charset="-120"/>
              </a:rPr>
              <a:t>          </a:t>
            </a:r>
            <a:r>
              <a:rPr lang="zh-TW" altLang="en-US">
                <a:latin typeface="標楷體" pitchFamily="65" charset="-120"/>
              </a:rPr>
              <a:t> 族</a:t>
            </a:r>
            <a:br>
              <a:rPr lang="zh-TW" altLang="en-US">
                <a:latin typeface="標楷體" pitchFamily="65" charset="-120"/>
              </a:rPr>
            </a:br>
            <a:r>
              <a:rPr lang="zh-TW" altLang="en-US">
                <a:latin typeface="標楷體" pitchFamily="65" charset="-120"/>
              </a:rPr>
              <a:t>        </a:t>
            </a:r>
            <a:r>
              <a:rPr lang="zh-TW" altLang="en-US">
                <a:ea typeface="新細明體" pitchFamily="18" charset="-120"/>
                <a:sym typeface="Wingdings" pitchFamily="2" charset="2"/>
              </a:rPr>
              <a:t> </a:t>
            </a:r>
            <a:r>
              <a:rPr lang="zh-TW" altLang="en-US">
                <a:sym typeface="Wingdings" pitchFamily="2" charset="2"/>
              </a:rPr>
              <a:t>同一族元素化學性質相似</a:t>
            </a:r>
          </a:p>
        </p:txBody>
      </p:sp>
      <p:sp>
        <p:nvSpPr>
          <p:cNvPr id="1573898" name="Rectangle 10"/>
          <p:cNvSpPr>
            <a:spLocks noChangeArrowheads="1"/>
          </p:cNvSpPr>
          <p:nvPr/>
        </p:nvSpPr>
        <p:spPr bwMode="auto">
          <a:xfrm>
            <a:off x="1085850" y="6078538"/>
            <a:ext cx="7559675" cy="449262"/>
          </a:xfrm>
          <a:prstGeom prst="rect">
            <a:avLst/>
          </a:prstGeom>
          <a:noFill/>
          <a:ln w="41275">
            <a:solidFill>
              <a:srgbClr val="0000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TW" sz="1800">
                <a:ea typeface="新細明體" pitchFamily="18" charset="-120"/>
              </a:rPr>
              <a:t>                                  </a:t>
            </a:r>
            <a:r>
              <a:rPr lang="zh-TW" altLang="en-US">
                <a:solidFill>
                  <a:srgbClr val="0000FF"/>
                </a:solidFill>
              </a:rPr>
              <a:t>第七週期</a:t>
            </a:r>
          </a:p>
        </p:txBody>
      </p:sp>
      <p:sp>
        <p:nvSpPr>
          <p:cNvPr id="1573899" name="Text Box 11"/>
          <p:cNvSpPr txBox="1">
            <a:spLocks noChangeArrowheads="1"/>
          </p:cNvSpPr>
          <p:nvPr/>
        </p:nvSpPr>
        <p:spPr bwMode="auto">
          <a:xfrm>
            <a:off x="3221038" y="1211263"/>
            <a:ext cx="855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週期</a:t>
            </a:r>
          </a:p>
        </p:txBody>
      </p:sp>
      <p:sp>
        <p:nvSpPr>
          <p:cNvPr id="1573900" name="Text Box 12"/>
          <p:cNvSpPr txBox="1">
            <a:spLocks noChangeArrowheads="1"/>
          </p:cNvSpPr>
          <p:nvPr/>
        </p:nvSpPr>
        <p:spPr bwMode="auto">
          <a:xfrm>
            <a:off x="4948238" y="1268413"/>
            <a:ext cx="855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chemeClr val="tx2"/>
                </a:solidFill>
              </a:rPr>
              <a:t>1</a:t>
            </a:r>
            <a:r>
              <a:rPr lang="zh-TW" altLang="en-US">
                <a:solidFill>
                  <a:schemeClr val="tx2"/>
                </a:solidFill>
              </a:rPr>
              <a:t>－</a:t>
            </a:r>
            <a:r>
              <a:rPr lang="en-US" altLang="zh-TW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573901" name="Text Box 13"/>
          <p:cNvSpPr txBox="1">
            <a:spLocks noChangeArrowheads="1"/>
          </p:cNvSpPr>
          <p:nvPr/>
        </p:nvSpPr>
        <p:spPr bwMode="auto">
          <a:xfrm>
            <a:off x="2555875" y="1628775"/>
            <a:ext cx="45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573902" name="Text Box 14"/>
          <p:cNvSpPr txBox="1">
            <a:spLocks noChangeArrowheads="1"/>
          </p:cNvSpPr>
          <p:nvPr/>
        </p:nvSpPr>
        <p:spPr bwMode="auto">
          <a:xfrm>
            <a:off x="3348038" y="2290763"/>
            <a:ext cx="60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族</a:t>
            </a:r>
          </a:p>
        </p:txBody>
      </p:sp>
      <p:sp>
        <p:nvSpPr>
          <p:cNvPr id="1573903" name="Text Box 15"/>
          <p:cNvSpPr txBox="1">
            <a:spLocks noChangeArrowheads="1"/>
          </p:cNvSpPr>
          <p:nvPr/>
        </p:nvSpPr>
        <p:spPr bwMode="auto">
          <a:xfrm>
            <a:off x="4829175" y="2312988"/>
            <a:ext cx="1123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chemeClr val="tx2"/>
                </a:solidFill>
              </a:rPr>
              <a:t>1</a:t>
            </a:r>
            <a:r>
              <a:rPr lang="zh-TW" altLang="en-US">
                <a:solidFill>
                  <a:schemeClr val="tx2"/>
                </a:solidFill>
              </a:rPr>
              <a:t>－</a:t>
            </a:r>
            <a:r>
              <a:rPr lang="en-US" altLang="zh-TW">
                <a:solidFill>
                  <a:schemeClr val="tx2"/>
                </a:solidFill>
              </a:rPr>
              <a:t>18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132138" y="4221163"/>
            <a:ext cx="2655887" cy="446087"/>
            <a:chOff x="1920" y="2288"/>
            <a:chExt cx="1673" cy="281"/>
          </a:xfrm>
        </p:grpSpPr>
        <p:sp>
          <p:nvSpPr>
            <p:cNvPr id="3143" name="Text Box 17"/>
            <p:cNvSpPr txBox="1">
              <a:spLocks noChangeArrowheads="1"/>
            </p:cNvSpPr>
            <p:nvPr/>
          </p:nvSpPr>
          <p:spPr bwMode="auto">
            <a:xfrm>
              <a:off x="2937" y="2288"/>
              <a:ext cx="6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solidFill>
                    <a:srgbClr val="0000FF"/>
                  </a:solidFill>
                </a:rPr>
                <a:t>週期</a:t>
              </a:r>
            </a:p>
          </p:txBody>
        </p:sp>
        <p:sp>
          <p:nvSpPr>
            <p:cNvPr id="3144" name="AutoShape 18"/>
            <p:cNvSpPr>
              <a:spLocks noChangeArrowheads="1"/>
            </p:cNvSpPr>
            <p:nvPr/>
          </p:nvSpPr>
          <p:spPr bwMode="auto">
            <a:xfrm>
              <a:off x="1920" y="2296"/>
              <a:ext cx="953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7 w 21600"/>
                <a:gd name="T13" fmla="*/ 5380 h 21600"/>
                <a:gd name="T14" fmla="*/ 18903 w 21600"/>
                <a:gd name="T15" fmla="*/ 162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11188" y="3500438"/>
            <a:ext cx="350837" cy="3095625"/>
            <a:chOff x="360" y="2147"/>
            <a:chExt cx="221" cy="1950"/>
          </a:xfrm>
        </p:grpSpPr>
        <p:pic>
          <p:nvPicPr>
            <p:cNvPr id="3142" name="Picture 23" descr="1"/>
            <p:cNvPicPr>
              <a:picLocks noChangeAspect="1" noChangeArrowheads="1"/>
            </p:cNvPicPr>
            <p:nvPr/>
          </p:nvPicPr>
          <p:blipFill>
            <a:blip r:embed="rId4" cstate="print">
              <a:lum bright="30000"/>
            </a:blip>
            <a:srcRect l="1257" t="1704" r="94189" b="551"/>
            <a:stretch>
              <a:fillRect/>
            </a:stretch>
          </p:blipFill>
          <p:spPr bwMode="auto">
            <a:xfrm>
              <a:off x="360" y="2147"/>
              <a:ext cx="221" cy="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092" name="Object 24"/>
            <p:cNvGraphicFramePr>
              <a:graphicFrameLocks noChangeAspect="1"/>
            </p:cNvGraphicFramePr>
            <p:nvPr/>
          </p:nvGraphicFramePr>
          <p:xfrm>
            <a:off x="411" y="2181"/>
            <a:ext cx="101" cy="188"/>
          </p:xfrm>
          <a:graphic>
            <a:graphicData uri="http://schemas.openxmlformats.org/presentationml/2006/ole">
              <p:oleObj spid="_x0000_s3092" name="方程式" r:id="rId5" imgW="88560" imgH="164880" progId="Equation.3">
                <p:embed/>
              </p:oleObj>
            </a:graphicData>
          </a:graphic>
        </p:graphicFrame>
        <p:graphicFrame>
          <p:nvGraphicFramePr>
            <p:cNvPr id="3093" name="Object 25"/>
            <p:cNvGraphicFramePr>
              <a:graphicFrameLocks noChangeAspect="1"/>
            </p:cNvGraphicFramePr>
            <p:nvPr/>
          </p:nvGraphicFramePr>
          <p:xfrm>
            <a:off x="389" y="2464"/>
            <a:ext cx="144" cy="188"/>
          </p:xfrm>
          <a:graphic>
            <a:graphicData uri="http://schemas.openxmlformats.org/presentationml/2006/ole">
              <p:oleObj spid="_x0000_s3093" name="方程式" r:id="rId6" imgW="126720" imgH="164880" progId="Equation.3">
                <p:embed/>
              </p:oleObj>
            </a:graphicData>
          </a:graphic>
        </p:graphicFrame>
        <p:graphicFrame>
          <p:nvGraphicFramePr>
            <p:cNvPr id="3094" name="Object 26"/>
            <p:cNvGraphicFramePr>
              <a:graphicFrameLocks noChangeAspect="1"/>
            </p:cNvGraphicFramePr>
            <p:nvPr/>
          </p:nvGraphicFramePr>
          <p:xfrm>
            <a:off x="396" y="2730"/>
            <a:ext cx="130" cy="202"/>
          </p:xfrm>
          <a:graphic>
            <a:graphicData uri="http://schemas.openxmlformats.org/presentationml/2006/ole">
              <p:oleObj spid="_x0000_s3094" name="方程式" r:id="rId7" imgW="114120" imgH="177480" progId="Equation.3">
                <p:embed/>
              </p:oleObj>
            </a:graphicData>
          </a:graphic>
        </p:graphicFrame>
        <p:graphicFrame>
          <p:nvGraphicFramePr>
            <p:cNvPr id="3095" name="Object 27"/>
            <p:cNvGraphicFramePr>
              <a:graphicFrameLocks noChangeAspect="1"/>
            </p:cNvGraphicFramePr>
            <p:nvPr/>
          </p:nvGraphicFramePr>
          <p:xfrm>
            <a:off x="378" y="3011"/>
            <a:ext cx="145" cy="188"/>
          </p:xfrm>
          <a:graphic>
            <a:graphicData uri="http://schemas.openxmlformats.org/presentationml/2006/ole">
              <p:oleObj spid="_x0000_s3095" name="方程式" r:id="rId8" imgW="126720" imgH="164880" progId="Equation.3">
                <p:embed/>
              </p:oleObj>
            </a:graphicData>
          </a:graphic>
        </p:graphicFrame>
        <p:graphicFrame>
          <p:nvGraphicFramePr>
            <p:cNvPr id="3096" name="Object 28"/>
            <p:cNvGraphicFramePr>
              <a:graphicFrameLocks noChangeAspect="1"/>
            </p:cNvGraphicFramePr>
            <p:nvPr/>
          </p:nvGraphicFramePr>
          <p:xfrm>
            <a:off x="396" y="3270"/>
            <a:ext cx="130" cy="203"/>
          </p:xfrm>
          <a:graphic>
            <a:graphicData uri="http://schemas.openxmlformats.org/presentationml/2006/ole">
              <p:oleObj spid="_x0000_s3096" name="方程式" r:id="rId9" imgW="114120" imgH="177480" progId="Equation.3">
                <p:embed/>
              </p:oleObj>
            </a:graphicData>
          </a:graphic>
        </p:graphicFrame>
        <p:graphicFrame>
          <p:nvGraphicFramePr>
            <p:cNvPr id="3097" name="Object 29"/>
            <p:cNvGraphicFramePr>
              <a:graphicFrameLocks noChangeAspect="1"/>
            </p:cNvGraphicFramePr>
            <p:nvPr/>
          </p:nvGraphicFramePr>
          <p:xfrm>
            <a:off x="389" y="3544"/>
            <a:ext cx="144" cy="203"/>
          </p:xfrm>
          <a:graphic>
            <a:graphicData uri="http://schemas.openxmlformats.org/presentationml/2006/ole">
              <p:oleObj spid="_x0000_s3097" name="方程式" r:id="rId10" imgW="126720" imgH="177480" progId="Equation.3">
                <p:embed/>
              </p:oleObj>
            </a:graphicData>
          </a:graphic>
        </p:graphicFrame>
        <p:graphicFrame>
          <p:nvGraphicFramePr>
            <p:cNvPr id="3098" name="Object 30"/>
            <p:cNvGraphicFramePr>
              <a:graphicFrameLocks noChangeAspect="1"/>
            </p:cNvGraphicFramePr>
            <p:nvPr/>
          </p:nvGraphicFramePr>
          <p:xfrm>
            <a:off x="398" y="3818"/>
            <a:ext cx="144" cy="203"/>
          </p:xfrm>
          <a:graphic>
            <a:graphicData uri="http://schemas.openxmlformats.org/presentationml/2006/ole">
              <p:oleObj spid="_x0000_s3098" name="方程式" r:id="rId11" imgW="126720" imgH="177480" progId="Equation.3">
                <p:embed/>
              </p:oleObj>
            </a:graphicData>
          </a:graphic>
        </p:graphicFrame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030288" y="3098800"/>
            <a:ext cx="7693025" cy="381000"/>
            <a:chOff x="649" y="1952"/>
            <a:chExt cx="4846" cy="240"/>
          </a:xfrm>
        </p:grpSpPr>
        <p:pic>
          <p:nvPicPr>
            <p:cNvPr id="3141" name="Picture 32" descr="1"/>
            <p:cNvPicPr>
              <a:picLocks noChangeAspect="1" noChangeArrowheads="1"/>
            </p:cNvPicPr>
            <p:nvPr/>
          </p:nvPicPr>
          <p:blipFill>
            <a:blip r:embed="rId4" cstate="print">
              <a:lum bright="24000"/>
            </a:blip>
            <a:srcRect l="516" t="44562" r="-371" b="45163"/>
            <a:stretch>
              <a:fillRect/>
            </a:stretch>
          </p:blipFill>
          <p:spPr bwMode="auto">
            <a:xfrm>
              <a:off x="649" y="1987"/>
              <a:ext cx="4846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074" name="Object 33"/>
            <p:cNvGraphicFramePr>
              <a:graphicFrameLocks noChangeAspect="1"/>
            </p:cNvGraphicFramePr>
            <p:nvPr/>
          </p:nvGraphicFramePr>
          <p:xfrm>
            <a:off x="748" y="1979"/>
            <a:ext cx="101" cy="188"/>
          </p:xfrm>
          <a:graphic>
            <a:graphicData uri="http://schemas.openxmlformats.org/presentationml/2006/ole">
              <p:oleObj spid="_x0000_s3074" name="方程式" r:id="rId12" imgW="88560" imgH="164880" progId="Equation.3">
                <p:embed/>
              </p:oleObj>
            </a:graphicData>
          </a:graphic>
        </p:graphicFrame>
        <p:graphicFrame>
          <p:nvGraphicFramePr>
            <p:cNvPr id="3075" name="Object 34"/>
            <p:cNvGraphicFramePr>
              <a:graphicFrameLocks noChangeAspect="1"/>
            </p:cNvGraphicFramePr>
            <p:nvPr/>
          </p:nvGraphicFramePr>
          <p:xfrm>
            <a:off x="999" y="1979"/>
            <a:ext cx="144" cy="188"/>
          </p:xfrm>
          <a:graphic>
            <a:graphicData uri="http://schemas.openxmlformats.org/presentationml/2006/ole">
              <p:oleObj spid="_x0000_s3075" name="方程式" r:id="rId13" imgW="126720" imgH="164880" progId="Equation.3">
                <p:embed/>
              </p:oleObj>
            </a:graphicData>
          </a:graphic>
        </p:graphicFrame>
        <p:graphicFrame>
          <p:nvGraphicFramePr>
            <p:cNvPr id="3076" name="Object 35"/>
            <p:cNvGraphicFramePr>
              <a:graphicFrameLocks noChangeAspect="1"/>
            </p:cNvGraphicFramePr>
            <p:nvPr/>
          </p:nvGraphicFramePr>
          <p:xfrm>
            <a:off x="1263" y="1971"/>
            <a:ext cx="130" cy="203"/>
          </p:xfrm>
          <a:graphic>
            <a:graphicData uri="http://schemas.openxmlformats.org/presentationml/2006/ole">
              <p:oleObj spid="_x0000_s3076" name="方程式" r:id="rId14" imgW="114120" imgH="177480" progId="Equation.3">
                <p:embed/>
              </p:oleObj>
            </a:graphicData>
          </a:graphic>
        </p:graphicFrame>
        <p:graphicFrame>
          <p:nvGraphicFramePr>
            <p:cNvPr id="3077" name="Object 36"/>
            <p:cNvGraphicFramePr>
              <a:graphicFrameLocks noChangeAspect="1"/>
            </p:cNvGraphicFramePr>
            <p:nvPr/>
          </p:nvGraphicFramePr>
          <p:xfrm>
            <a:off x="1544" y="1979"/>
            <a:ext cx="144" cy="188"/>
          </p:xfrm>
          <a:graphic>
            <a:graphicData uri="http://schemas.openxmlformats.org/presentationml/2006/ole">
              <p:oleObj spid="_x0000_s3077" name="方程式" r:id="rId15" imgW="126720" imgH="164880" progId="Equation.3">
                <p:embed/>
              </p:oleObj>
            </a:graphicData>
          </a:graphic>
        </p:graphicFrame>
        <p:graphicFrame>
          <p:nvGraphicFramePr>
            <p:cNvPr id="3078" name="Object 37"/>
            <p:cNvGraphicFramePr>
              <a:graphicFrameLocks noChangeAspect="1"/>
            </p:cNvGraphicFramePr>
            <p:nvPr/>
          </p:nvGraphicFramePr>
          <p:xfrm>
            <a:off x="1777" y="1972"/>
            <a:ext cx="130" cy="203"/>
          </p:xfrm>
          <a:graphic>
            <a:graphicData uri="http://schemas.openxmlformats.org/presentationml/2006/ole">
              <p:oleObj spid="_x0000_s3078" name="方程式" r:id="rId16" imgW="114120" imgH="177480" progId="Equation.3">
                <p:embed/>
              </p:oleObj>
            </a:graphicData>
          </a:graphic>
        </p:graphicFrame>
        <p:graphicFrame>
          <p:nvGraphicFramePr>
            <p:cNvPr id="3079" name="Object 38"/>
            <p:cNvGraphicFramePr>
              <a:graphicFrameLocks noChangeAspect="1"/>
            </p:cNvGraphicFramePr>
            <p:nvPr/>
          </p:nvGraphicFramePr>
          <p:xfrm>
            <a:off x="2043" y="1972"/>
            <a:ext cx="144" cy="203"/>
          </p:xfrm>
          <a:graphic>
            <a:graphicData uri="http://schemas.openxmlformats.org/presentationml/2006/ole">
              <p:oleObj spid="_x0000_s3079" name="方程式" r:id="rId17" imgW="126720" imgH="177480" progId="Equation.3">
                <p:embed/>
              </p:oleObj>
            </a:graphicData>
          </a:graphic>
        </p:graphicFrame>
        <p:graphicFrame>
          <p:nvGraphicFramePr>
            <p:cNvPr id="3080" name="Object 39"/>
            <p:cNvGraphicFramePr>
              <a:graphicFrameLocks noChangeAspect="1"/>
            </p:cNvGraphicFramePr>
            <p:nvPr/>
          </p:nvGraphicFramePr>
          <p:xfrm>
            <a:off x="2594" y="1972"/>
            <a:ext cx="130" cy="203"/>
          </p:xfrm>
          <a:graphic>
            <a:graphicData uri="http://schemas.openxmlformats.org/presentationml/2006/ole">
              <p:oleObj spid="_x0000_s3080" name="方程式" r:id="rId18" imgW="114120" imgH="177480" progId="Equation.3">
                <p:embed/>
              </p:oleObj>
            </a:graphicData>
          </a:graphic>
        </p:graphicFrame>
        <p:graphicFrame>
          <p:nvGraphicFramePr>
            <p:cNvPr id="3081" name="Object 40"/>
            <p:cNvGraphicFramePr>
              <a:graphicFrameLocks noChangeAspect="1"/>
            </p:cNvGraphicFramePr>
            <p:nvPr/>
          </p:nvGraphicFramePr>
          <p:xfrm>
            <a:off x="2315" y="1972"/>
            <a:ext cx="144" cy="203"/>
          </p:xfrm>
          <a:graphic>
            <a:graphicData uri="http://schemas.openxmlformats.org/presentationml/2006/ole">
              <p:oleObj spid="_x0000_s3081" name="方程式" r:id="rId19" imgW="126720" imgH="177480" progId="Equation.3">
                <p:embed/>
              </p:oleObj>
            </a:graphicData>
          </a:graphic>
        </p:graphicFrame>
        <p:graphicFrame>
          <p:nvGraphicFramePr>
            <p:cNvPr id="3082" name="Object 41"/>
            <p:cNvGraphicFramePr>
              <a:graphicFrameLocks noChangeAspect="1"/>
            </p:cNvGraphicFramePr>
            <p:nvPr/>
          </p:nvGraphicFramePr>
          <p:xfrm>
            <a:off x="2866" y="1972"/>
            <a:ext cx="130" cy="203"/>
          </p:xfrm>
          <a:graphic>
            <a:graphicData uri="http://schemas.openxmlformats.org/presentationml/2006/ole">
              <p:oleObj spid="_x0000_s3082" name="方程式" r:id="rId20" imgW="114120" imgH="177480" progId="Equation.3">
                <p:embed/>
              </p:oleObj>
            </a:graphicData>
          </a:graphic>
        </p:graphicFrame>
        <p:graphicFrame>
          <p:nvGraphicFramePr>
            <p:cNvPr id="3083" name="Object 42"/>
            <p:cNvGraphicFramePr>
              <a:graphicFrameLocks noChangeAspect="1"/>
            </p:cNvGraphicFramePr>
            <p:nvPr/>
          </p:nvGraphicFramePr>
          <p:xfrm>
            <a:off x="3083" y="1971"/>
            <a:ext cx="202" cy="203"/>
          </p:xfrm>
          <a:graphic>
            <a:graphicData uri="http://schemas.openxmlformats.org/presentationml/2006/ole">
              <p:oleObj spid="_x0000_s3083" name="方程式" r:id="rId21" imgW="177480" imgH="177480" progId="Equation.3">
                <p:embed/>
              </p:oleObj>
            </a:graphicData>
          </a:graphic>
        </p:graphicFrame>
        <p:graphicFrame>
          <p:nvGraphicFramePr>
            <p:cNvPr id="3084" name="Object 43"/>
            <p:cNvGraphicFramePr>
              <a:graphicFrameLocks noChangeAspect="1"/>
            </p:cNvGraphicFramePr>
            <p:nvPr/>
          </p:nvGraphicFramePr>
          <p:xfrm>
            <a:off x="3336" y="1979"/>
            <a:ext cx="188" cy="188"/>
          </p:xfrm>
          <a:graphic>
            <a:graphicData uri="http://schemas.openxmlformats.org/presentationml/2006/ole">
              <p:oleObj spid="_x0000_s3084" name="方程式" r:id="rId22" imgW="164880" imgH="164880" progId="Equation.3">
                <p:embed/>
              </p:oleObj>
            </a:graphicData>
          </a:graphic>
        </p:graphicFrame>
        <p:graphicFrame>
          <p:nvGraphicFramePr>
            <p:cNvPr id="3085" name="Object 44"/>
            <p:cNvGraphicFramePr>
              <a:graphicFrameLocks noChangeAspect="1"/>
            </p:cNvGraphicFramePr>
            <p:nvPr/>
          </p:nvGraphicFramePr>
          <p:xfrm>
            <a:off x="3613" y="1959"/>
            <a:ext cx="202" cy="188"/>
          </p:xfrm>
          <a:graphic>
            <a:graphicData uri="http://schemas.openxmlformats.org/presentationml/2006/ole">
              <p:oleObj spid="_x0000_s3085" name="方程式" r:id="rId23" imgW="177480" imgH="164880" progId="Equation.3">
                <p:embed/>
              </p:oleObj>
            </a:graphicData>
          </a:graphic>
        </p:graphicFrame>
        <p:graphicFrame>
          <p:nvGraphicFramePr>
            <p:cNvPr id="3086" name="Object 45"/>
            <p:cNvGraphicFramePr>
              <a:graphicFrameLocks noChangeAspect="1"/>
            </p:cNvGraphicFramePr>
            <p:nvPr/>
          </p:nvGraphicFramePr>
          <p:xfrm>
            <a:off x="3869" y="1971"/>
            <a:ext cx="202" cy="203"/>
          </p:xfrm>
          <a:graphic>
            <a:graphicData uri="http://schemas.openxmlformats.org/presentationml/2006/ole">
              <p:oleObj spid="_x0000_s3086" name="方程式" r:id="rId24" imgW="177480" imgH="177480" progId="Equation.3">
                <p:embed/>
              </p:oleObj>
            </a:graphicData>
          </a:graphic>
        </p:graphicFrame>
        <p:graphicFrame>
          <p:nvGraphicFramePr>
            <p:cNvPr id="3087" name="Object 46"/>
            <p:cNvGraphicFramePr>
              <a:graphicFrameLocks noChangeAspect="1"/>
            </p:cNvGraphicFramePr>
            <p:nvPr/>
          </p:nvGraphicFramePr>
          <p:xfrm>
            <a:off x="4145" y="1979"/>
            <a:ext cx="202" cy="188"/>
          </p:xfrm>
          <a:graphic>
            <a:graphicData uri="http://schemas.openxmlformats.org/presentationml/2006/ole">
              <p:oleObj spid="_x0000_s3087" name="方程式" r:id="rId25" imgW="177480" imgH="164880" progId="Equation.3">
                <p:embed/>
              </p:oleObj>
            </a:graphicData>
          </a:graphic>
        </p:graphicFrame>
        <p:graphicFrame>
          <p:nvGraphicFramePr>
            <p:cNvPr id="3088" name="Object 47"/>
            <p:cNvGraphicFramePr>
              <a:graphicFrameLocks noChangeAspect="1"/>
            </p:cNvGraphicFramePr>
            <p:nvPr/>
          </p:nvGraphicFramePr>
          <p:xfrm>
            <a:off x="4400" y="1971"/>
            <a:ext cx="202" cy="203"/>
          </p:xfrm>
          <a:graphic>
            <a:graphicData uri="http://schemas.openxmlformats.org/presentationml/2006/ole">
              <p:oleObj spid="_x0000_s3088" name="方程式" r:id="rId26" imgW="177480" imgH="177480" progId="Equation.3">
                <p:embed/>
              </p:oleObj>
            </a:graphicData>
          </a:graphic>
        </p:graphicFrame>
        <p:graphicFrame>
          <p:nvGraphicFramePr>
            <p:cNvPr id="3089" name="Object 48"/>
            <p:cNvGraphicFramePr>
              <a:graphicFrameLocks noChangeAspect="1"/>
            </p:cNvGraphicFramePr>
            <p:nvPr/>
          </p:nvGraphicFramePr>
          <p:xfrm>
            <a:off x="4674" y="1962"/>
            <a:ext cx="202" cy="203"/>
          </p:xfrm>
          <a:graphic>
            <a:graphicData uri="http://schemas.openxmlformats.org/presentationml/2006/ole">
              <p:oleObj spid="_x0000_s3089" name="方程式" r:id="rId27" imgW="177480" imgH="177480" progId="Equation.3">
                <p:embed/>
              </p:oleObj>
            </a:graphicData>
          </a:graphic>
        </p:graphicFrame>
        <p:graphicFrame>
          <p:nvGraphicFramePr>
            <p:cNvPr id="3090" name="Object 49"/>
            <p:cNvGraphicFramePr>
              <a:graphicFrameLocks noChangeAspect="1"/>
            </p:cNvGraphicFramePr>
            <p:nvPr/>
          </p:nvGraphicFramePr>
          <p:xfrm>
            <a:off x="4922" y="1980"/>
            <a:ext cx="217" cy="202"/>
          </p:xfrm>
          <a:graphic>
            <a:graphicData uri="http://schemas.openxmlformats.org/presentationml/2006/ole">
              <p:oleObj spid="_x0000_s3090" name="方程式" r:id="rId28" imgW="190440" imgH="177480" progId="Equation.3">
                <p:embed/>
              </p:oleObj>
            </a:graphicData>
          </a:graphic>
        </p:graphicFrame>
        <p:graphicFrame>
          <p:nvGraphicFramePr>
            <p:cNvPr id="3091" name="Object 50"/>
            <p:cNvGraphicFramePr>
              <a:graphicFrameLocks noChangeAspect="1"/>
            </p:cNvGraphicFramePr>
            <p:nvPr/>
          </p:nvGraphicFramePr>
          <p:xfrm>
            <a:off x="5195" y="1952"/>
            <a:ext cx="202" cy="202"/>
          </p:xfrm>
          <a:graphic>
            <a:graphicData uri="http://schemas.openxmlformats.org/presentationml/2006/ole">
              <p:oleObj spid="_x0000_s3091" name="方程式" r:id="rId29" imgW="177480" imgH="177480" progId="Equation.3">
                <p:embed/>
              </p:oleObj>
            </a:graphicData>
          </a:graphic>
        </p:graphicFrame>
      </p:grpSp>
      <p:sp>
        <p:nvSpPr>
          <p:cNvPr id="1573939" name="Text Box 51"/>
          <p:cNvSpPr txBox="1">
            <a:spLocks noChangeArrowheads="1"/>
          </p:cNvSpPr>
          <p:nvPr/>
        </p:nvSpPr>
        <p:spPr bwMode="auto">
          <a:xfrm>
            <a:off x="1095375" y="35179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573940" name="Text Box 52"/>
          <p:cNvSpPr txBox="1">
            <a:spLocks noChangeArrowheads="1"/>
          </p:cNvSpPr>
          <p:nvPr/>
        </p:nvSpPr>
        <p:spPr bwMode="auto">
          <a:xfrm>
            <a:off x="8234363" y="3530600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573941" name="Text Box 53"/>
          <p:cNvSpPr txBox="1">
            <a:spLocks noChangeArrowheads="1"/>
          </p:cNvSpPr>
          <p:nvPr/>
        </p:nvSpPr>
        <p:spPr bwMode="auto">
          <a:xfrm>
            <a:off x="1077913" y="3951288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573942" name="Text Box 54"/>
          <p:cNvSpPr txBox="1">
            <a:spLocks noChangeArrowheads="1"/>
          </p:cNvSpPr>
          <p:nvPr/>
        </p:nvSpPr>
        <p:spPr bwMode="auto">
          <a:xfrm>
            <a:off x="1500188" y="3951288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chemeClr val="tx2"/>
                </a:solidFill>
              </a:rPr>
              <a:t>4</a:t>
            </a: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6159500" y="3937000"/>
            <a:ext cx="2535238" cy="425450"/>
            <a:chOff x="3880" y="2480"/>
            <a:chExt cx="1597" cy="268"/>
          </a:xfrm>
        </p:grpSpPr>
        <p:sp>
          <p:nvSpPr>
            <p:cNvPr id="3135" name="Text Box 55"/>
            <p:cNvSpPr txBox="1">
              <a:spLocks noChangeArrowheads="1"/>
            </p:cNvSpPr>
            <p:nvPr/>
          </p:nvSpPr>
          <p:spPr bwMode="auto">
            <a:xfrm>
              <a:off x="3880" y="2489"/>
              <a:ext cx="3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3136" name="Text Box 56"/>
            <p:cNvSpPr txBox="1">
              <a:spLocks noChangeArrowheads="1"/>
            </p:cNvSpPr>
            <p:nvPr/>
          </p:nvSpPr>
          <p:spPr bwMode="auto">
            <a:xfrm>
              <a:off x="4117" y="2480"/>
              <a:ext cx="3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3137" name="Text Box 57"/>
            <p:cNvSpPr txBox="1">
              <a:spLocks noChangeArrowheads="1"/>
            </p:cNvSpPr>
            <p:nvPr/>
          </p:nvSpPr>
          <p:spPr bwMode="auto">
            <a:xfrm>
              <a:off x="4383" y="2489"/>
              <a:ext cx="3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3138" name="Text Box 58"/>
            <p:cNvSpPr txBox="1">
              <a:spLocks noChangeArrowheads="1"/>
            </p:cNvSpPr>
            <p:nvPr/>
          </p:nvSpPr>
          <p:spPr bwMode="auto">
            <a:xfrm>
              <a:off x="4684" y="2490"/>
              <a:ext cx="3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3139" name="Text Box 59"/>
            <p:cNvSpPr txBox="1">
              <a:spLocks noChangeArrowheads="1"/>
            </p:cNvSpPr>
            <p:nvPr/>
          </p:nvSpPr>
          <p:spPr bwMode="auto">
            <a:xfrm>
              <a:off x="4932" y="2481"/>
              <a:ext cx="3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2"/>
                  </a:solidFill>
                </a:rPr>
                <a:t>9</a:t>
              </a:r>
            </a:p>
          </p:txBody>
        </p:sp>
        <p:sp>
          <p:nvSpPr>
            <p:cNvPr id="3140" name="Text Box 60"/>
            <p:cNvSpPr txBox="1">
              <a:spLocks noChangeArrowheads="1"/>
            </p:cNvSpPr>
            <p:nvPr/>
          </p:nvSpPr>
          <p:spPr bwMode="auto">
            <a:xfrm>
              <a:off x="5160" y="2498"/>
              <a:ext cx="3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2"/>
                  </a:solidFill>
                </a:rPr>
                <a:t>10</a:t>
              </a:r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1036638" y="4370388"/>
            <a:ext cx="7658100" cy="427037"/>
            <a:chOff x="653" y="2753"/>
            <a:chExt cx="4824" cy="269"/>
          </a:xfrm>
        </p:grpSpPr>
        <p:sp>
          <p:nvSpPr>
            <p:cNvPr id="3127" name="Text Box 62"/>
            <p:cNvSpPr txBox="1">
              <a:spLocks noChangeArrowheads="1"/>
            </p:cNvSpPr>
            <p:nvPr/>
          </p:nvSpPr>
          <p:spPr bwMode="auto">
            <a:xfrm>
              <a:off x="653" y="2754"/>
              <a:ext cx="3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3128" name="Text Box 63"/>
            <p:cNvSpPr txBox="1">
              <a:spLocks noChangeArrowheads="1"/>
            </p:cNvSpPr>
            <p:nvPr/>
          </p:nvSpPr>
          <p:spPr bwMode="auto">
            <a:xfrm>
              <a:off x="917" y="2753"/>
              <a:ext cx="3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3129" name="Text Box 64"/>
            <p:cNvSpPr txBox="1">
              <a:spLocks noChangeArrowheads="1"/>
            </p:cNvSpPr>
            <p:nvPr/>
          </p:nvSpPr>
          <p:spPr bwMode="auto">
            <a:xfrm>
              <a:off x="3833" y="2762"/>
              <a:ext cx="3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2"/>
                  </a:solidFill>
                </a:rPr>
                <a:t>13</a:t>
              </a:r>
            </a:p>
          </p:txBody>
        </p:sp>
        <p:sp>
          <p:nvSpPr>
            <p:cNvPr id="3130" name="Text Box 65"/>
            <p:cNvSpPr txBox="1">
              <a:spLocks noChangeArrowheads="1"/>
            </p:cNvSpPr>
            <p:nvPr/>
          </p:nvSpPr>
          <p:spPr bwMode="auto">
            <a:xfrm>
              <a:off x="4099" y="2762"/>
              <a:ext cx="3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2"/>
                  </a:solidFill>
                </a:rPr>
                <a:t>14</a:t>
              </a:r>
            </a:p>
          </p:txBody>
        </p:sp>
        <p:sp>
          <p:nvSpPr>
            <p:cNvPr id="3131" name="Text Box 66"/>
            <p:cNvSpPr txBox="1">
              <a:spLocks noChangeArrowheads="1"/>
            </p:cNvSpPr>
            <p:nvPr/>
          </p:nvSpPr>
          <p:spPr bwMode="auto">
            <a:xfrm>
              <a:off x="4346" y="2771"/>
              <a:ext cx="3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2"/>
                  </a:solidFill>
                </a:rPr>
                <a:t>15</a:t>
              </a:r>
            </a:p>
          </p:txBody>
        </p:sp>
        <p:sp>
          <p:nvSpPr>
            <p:cNvPr id="3132" name="Text Box 67"/>
            <p:cNvSpPr txBox="1">
              <a:spLocks noChangeArrowheads="1"/>
            </p:cNvSpPr>
            <p:nvPr/>
          </p:nvSpPr>
          <p:spPr bwMode="auto">
            <a:xfrm>
              <a:off x="4629" y="2762"/>
              <a:ext cx="3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2"/>
                  </a:solidFill>
                </a:rPr>
                <a:t>16</a:t>
              </a:r>
            </a:p>
          </p:txBody>
        </p:sp>
        <p:sp>
          <p:nvSpPr>
            <p:cNvPr id="3133" name="Text Box 68"/>
            <p:cNvSpPr txBox="1">
              <a:spLocks noChangeArrowheads="1"/>
            </p:cNvSpPr>
            <p:nvPr/>
          </p:nvSpPr>
          <p:spPr bwMode="auto">
            <a:xfrm>
              <a:off x="4894" y="2753"/>
              <a:ext cx="3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2"/>
                  </a:solidFill>
                </a:rPr>
                <a:t>17</a:t>
              </a:r>
            </a:p>
          </p:txBody>
        </p:sp>
        <p:sp>
          <p:nvSpPr>
            <p:cNvPr id="3134" name="Text Box 69"/>
            <p:cNvSpPr txBox="1">
              <a:spLocks noChangeArrowheads="1"/>
            </p:cNvSpPr>
            <p:nvPr/>
          </p:nvSpPr>
          <p:spPr bwMode="auto">
            <a:xfrm>
              <a:off x="5160" y="2772"/>
              <a:ext cx="3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olidFill>
                    <a:schemeClr val="tx2"/>
                  </a:solidFill>
                </a:rPr>
                <a:t>18</a:t>
              </a:r>
            </a:p>
          </p:txBody>
        </p:sp>
      </p:grpSp>
      <p:sp>
        <p:nvSpPr>
          <p:cNvPr id="1573958" name="Text Box 70"/>
          <p:cNvSpPr txBox="1">
            <a:spLocks noChangeArrowheads="1"/>
          </p:cNvSpPr>
          <p:nvPr/>
        </p:nvSpPr>
        <p:spPr bwMode="auto">
          <a:xfrm>
            <a:off x="1028700" y="48133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chemeClr val="tx2"/>
                </a:solidFill>
              </a:rPr>
              <a:t>19</a:t>
            </a:r>
          </a:p>
        </p:txBody>
      </p: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1863725" y="3513138"/>
            <a:ext cx="6049963" cy="396875"/>
            <a:chOff x="1174" y="2213"/>
            <a:chExt cx="3811" cy="250"/>
          </a:xfrm>
        </p:grpSpPr>
        <p:sp>
          <p:nvSpPr>
            <p:cNvPr id="3125" name="Line 71"/>
            <p:cNvSpPr>
              <a:spLocks noChangeShapeType="1"/>
            </p:cNvSpPr>
            <p:nvPr/>
          </p:nvSpPr>
          <p:spPr bwMode="auto">
            <a:xfrm>
              <a:off x="1174" y="2342"/>
              <a:ext cx="3811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26" name="Text Box 61"/>
            <p:cNvSpPr txBox="1">
              <a:spLocks noChangeArrowheads="1"/>
            </p:cNvSpPr>
            <p:nvPr/>
          </p:nvSpPr>
          <p:spPr bwMode="auto">
            <a:xfrm>
              <a:off x="2327" y="2213"/>
              <a:ext cx="998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solidFill>
                    <a:srgbClr val="0000FF"/>
                  </a:solidFill>
                </a:rPr>
                <a:t>原子序排列</a:t>
              </a:r>
            </a:p>
          </p:txBody>
        </p:sp>
      </p:grpSp>
      <p:sp>
        <p:nvSpPr>
          <p:cNvPr id="1573961" name="Line 73"/>
          <p:cNvSpPr>
            <a:spLocks noChangeShapeType="1"/>
          </p:cNvSpPr>
          <p:nvPr/>
        </p:nvSpPr>
        <p:spPr bwMode="auto">
          <a:xfrm>
            <a:off x="2108200" y="4135438"/>
            <a:ext cx="381635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73964" name="Text Box 76"/>
          <p:cNvSpPr txBox="1">
            <a:spLocks noChangeArrowheads="1"/>
          </p:cNvSpPr>
          <p:nvPr/>
        </p:nvSpPr>
        <p:spPr bwMode="auto">
          <a:xfrm>
            <a:off x="1476375" y="4748213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chemeClr val="tx2"/>
                </a:solidFill>
              </a:rPr>
              <a:t>………</a:t>
            </a:r>
          </a:p>
        </p:txBody>
      </p: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2124075" y="3716338"/>
            <a:ext cx="450850" cy="2005012"/>
            <a:chOff x="222" y="2079"/>
            <a:chExt cx="284" cy="1263"/>
          </a:xfrm>
        </p:grpSpPr>
        <p:sp>
          <p:nvSpPr>
            <p:cNvPr id="3123" name="Text Box 20"/>
            <p:cNvSpPr txBox="1">
              <a:spLocks noChangeArrowheads="1"/>
            </p:cNvSpPr>
            <p:nvPr/>
          </p:nvSpPr>
          <p:spPr bwMode="auto">
            <a:xfrm>
              <a:off x="222" y="2079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solidFill>
                    <a:srgbClr val="0000FF"/>
                  </a:solidFill>
                </a:rPr>
                <a:t>族</a:t>
              </a:r>
            </a:p>
          </p:txBody>
        </p:sp>
        <p:sp>
          <p:nvSpPr>
            <p:cNvPr id="3124" name="AutoShape 21"/>
            <p:cNvSpPr>
              <a:spLocks noChangeArrowheads="1"/>
            </p:cNvSpPr>
            <p:nvPr/>
          </p:nvSpPr>
          <p:spPr bwMode="auto">
            <a:xfrm rot="5400000">
              <a:off x="-107" y="2729"/>
              <a:ext cx="953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7 w 21600"/>
                <a:gd name="T13" fmla="*/ 5380 h 21600"/>
                <a:gd name="T14" fmla="*/ 18903 w 21600"/>
                <a:gd name="T15" fmla="*/ 162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3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7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73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7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73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7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73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73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73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73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73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5739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573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3898" grpId="0" animBg="1"/>
      <p:bldP spid="1573899" grpId="0"/>
      <p:bldP spid="1573900" grpId="0"/>
      <p:bldP spid="1573901" grpId="0"/>
      <p:bldP spid="1573902" grpId="0"/>
      <p:bldP spid="1573903" grpId="0"/>
      <p:bldP spid="1573939" grpId="0"/>
      <p:bldP spid="1573940" grpId="0"/>
      <p:bldP spid="1573941" grpId="0"/>
      <p:bldP spid="1573942" grpId="0"/>
      <p:bldP spid="1573958" grpId="0"/>
      <p:bldP spid="1573961" grpId="0" animBg="1"/>
      <p:bldP spid="15739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103188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週期表</a:t>
            </a:r>
          </a:p>
        </p:txBody>
      </p:sp>
      <p:pic>
        <p:nvPicPr>
          <p:cNvPr id="19459" name="Picture 3" descr="52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171450" y="1106488"/>
            <a:ext cx="8820150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4916" name="Text Box 4"/>
          <p:cNvSpPr txBox="1">
            <a:spLocks noChangeArrowheads="1"/>
          </p:cNvSpPr>
          <p:nvPr/>
        </p:nvSpPr>
        <p:spPr bwMode="auto">
          <a:xfrm>
            <a:off x="5076825" y="4868863"/>
            <a:ext cx="383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TW" sz="2400">
                <a:solidFill>
                  <a:srgbClr val="FF0000"/>
                </a:solidFill>
              </a:rPr>
              <a:t>7 </a:t>
            </a:r>
            <a:r>
              <a:rPr lang="zh-TW" altLang="en-US" sz="2400">
                <a:solidFill>
                  <a:srgbClr val="FF0000"/>
                </a:solidFill>
              </a:rPr>
              <a:t>週期</a:t>
            </a:r>
            <a:r>
              <a:rPr lang="zh-TW" altLang="en-US">
                <a:solidFill>
                  <a:srgbClr val="0000FF"/>
                </a:solidFill>
              </a:rPr>
              <a:t>（列）</a:t>
            </a:r>
            <a:r>
              <a:rPr lang="zh-TW" altLang="en-US" sz="2400">
                <a:solidFill>
                  <a:srgbClr val="FF0000"/>
                </a:solidFill>
              </a:rPr>
              <a:t> ； </a:t>
            </a:r>
            <a:r>
              <a:rPr lang="en-US" altLang="zh-TW" sz="2400">
                <a:solidFill>
                  <a:srgbClr val="FF0000"/>
                </a:solidFill>
              </a:rPr>
              <a:t>18 </a:t>
            </a:r>
            <a:r>
              <a:rPr lang="zh-TW" altLang="en-US" sz="2400">
                <a:solidFill>
                  <a:srgbClr val="FF0000"/>
                </a:solidFill>
              </a:rPr>
              <a:t>族</a:t>
            </a:r>
            <a:r>
              <a:rPr lang="zh-TW" altLang="en-US">
                <a:solidFill>
                  <a:srgbClr val="0000FF"/>
                </a:solidFill>
              </a:rPr>
              <a:t>（欄）</a:t>
            </a:r>
          </a:p>
        </p:txBody>
      </p:sp>
      <p:sp>
        <p:nvSpPr>
          <p:cNvPr id="1574917" name="Line 5"/>
          <p:cNvSpPr>
            <a:spLocks noChangeShapeType="1"/>
          </p:cNvSpPr>
          <p:nvPr/>
        </p:nvSpPr>
        <p:spPr bwMode="auto">
          <a:xfrm>
            <a:off x="438150" y="1390650"/>
            <a:ext cx="0" cy="4343400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1574918" name="Text Box 6"/>
          <p:cNvSpPr txBox="1">
            <a:spLocks noChangeArrowheads="1"/>
          </p:cNvSpPr>
          <p:nvPr/>
        </p:nvSpPr>
        <p:spPr bwMode="auto">
          <a:xfrm>
            <a:off x="133350" y="5753100"/>
            <a:ext cx="709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FF0000"/>
                </a:solidFill>
              </a:rPr>
              <a:t>族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87450" y="1282700"/>
            <a:ext cx="6869113" cy="457200"/>
            <a:chOff x="748" y="808"/>
            <a:chExt cx="4327" cy="288"/>
          </a:xfrm>
        </p:grpSpPr>
        <p:sp>
          <p:nvSpPr>
            <p:cNvPr id="19472" name="Text Box 8"/>
            <p:cNvSpPr txBox="1">
              <a:spLocks noChangeArrowheads="1"/>
            </p:cNvSpPr>
            <p:nvPr/>
          </p:nvSpPr>
          <p:spPr bwMode="auto">
            <a:xfrm>
              <a:off x="4406" y="808"/>
              <a:ext cx="6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>
                  <a:solidFill>
                    <a:schemeClr val="tx2"/>
                  </a:solidFill>
                </a:rPr>
                <a:t>週期</a:t>
              </a:r>
            </a:p>
          </p:txBody>
        </p:sp>
        <p:sp>
          <p:nvSpPr>
            <p:cNvPr id="19473" name="Line 9"/>
            <p:cNvSpPr>
              <a:spLocks noChangeShapeType="1"/>
            </p:cNvSpPr>
            <p:nvPr/>
          </p:nvSpPr>
          <p:spPr bwMode="auto">
            <a:xfrm>
              <a:off x="748" y="935"/>
              <a:ext cx="3584" cy="0"/>
            </a:xfrm>
            <a:prstGeom prst="line">
              <a:avLst/>
            </a:prstGeom>
            <a:noFill/>
            <a:ln w="793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523875" y="2157413"/>
            <a:ext cx="447675" cy="3162300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42925" y="2193925"/>
            <a:ext cx="395288" cy="50482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547688" y="2735263"/>
            <a:ext cx="395287" cy="50323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42925" y="3240088"/>
            <a:ext cx="395288" cy="50482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987425" y="2165350"/>
            <a:ext cx="447675" cy="31623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009650" y="2692400"/>
            <a:ext cx="395288" cy="50323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1014413" y="3225800"/>
            <a:ext cx="395287" cy="50482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1020763" y="4251325"/>
            <a:ext cx="395287" cy="50323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4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7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5749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6" grpId="0"/>
      <p:bldP spid="1574917" grpId="0" animBg="1"/>
      <p:bldP spid="157491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115888"/>
            <a:ext cx="8229600" cy="777875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週期表常見元素  族的屬性</a:t>
            </a:r>
          </a:p>
        </p:txBody>
      </p:sp>
      <p:graphicFrame>
        <p:nvGraphicFramePr>
          <p:cNvPr id="1575939" name="Group 3"/>
          <p:cNvGraphicFramePr>
            <a:graphicFrameLocks noGrp="1"/>
          </p:cNvGraphicFramePr>
          <p:nvPr/>
        </p:nvGraphicFramePr>
        <p:xfrm>
          <a:off x="261938" y="922338"/>
          <a:ext cx="8643937" cy="5585591"/>
        </p:xfrm>
        <a:graphic>
          <a:graphicData uri="http://schemas.openxmlformats.org/drawingml/2006/table">
            <a:tbl>
              <a:tblPr/>
              <a:tblGrid>
                <a:gridCol w="1508125"/>
                <a:gridCol w="2138362"/>
                <a:gridCol w="499745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位置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元素種類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同族元素性質相似性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43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第 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族</a:t>
                      </a:r>
                      <a:b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鹼金族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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活性大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，隨原子序增加而</a:t>
                      </a:r>
                      <a:r>
                        <a:rPr kumimoji="1" lang="zh-TW" alt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         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。</a:t>
                      </a:r>
                      <a:b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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與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冷水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反應生成</a:t>
                      </a:r>
                      <a:r>
                        <a:rPr kumimoji="1" lang="zh-TW" alt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       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及</a:t>
                      </a:r>
                      <a:r>
                        <a:rPr kumimoji="1" lang="zh-TW" alt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         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性物質</a:t>
                      </a:r>
                      <a:b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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反應性：</a:t>
                      </a:r>
                      <a:r>
                        <a:rPr kumimoji="1" lang="zh-TW" alt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                              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。                       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第 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族</a:t>
                      </a:r>
                      <a:b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鹼土族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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元素氧化物遇水呈</a:t>
                      </a:r>
                      <a:r>
                        <a:rPr kumimoji="1" lang="zh-TW" alt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        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性。</a:t>
                      </a:r>
                      <a:b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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常以</a:t>
                      </a:r>
                      <a:r>
                        <a:rPr kumimoji="1" lang="zh-TW" alt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           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狀態存在於地殼中。   </a:t>
                      </a:r>
                      <a:b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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其氯化物與碳酸鈉生成</a:t>
                      </a:r>
                      <a:r>
                        <a:rPr kumimoji="1" lang="zh-TW" alt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        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色沉澱。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第 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17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族</a:t>
                      </a:r>
                      <a:b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鹵  素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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具有毒性，有顏色。</a:t>
                      </a:r>
                      <a:b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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以</a:t>
                      </a:r>
                      <a:r>
                        <a:rPr kumimoji="1" lang="zh-TW" alt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         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原子組成的分子存在。</a:t>
                      </a:r>
                      <a:b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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反應性：</a:t>
                      </a:r>
                      <a:r>
                        <a:rPr kumimoji="1" lang="zh-TW" alt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                              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。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第 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18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族</a:t>
                      </a:r>
                      <a:b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惰性氣體</a:t>
                      </a:r>
                    </a:p>
                  </a:txBody>
                  <a:tcPr marL="90000" marR="90000" marT="46800" marB="46800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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惰性，不易與他物反應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，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性質安定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。</a:t>
                      </a:r>
                      <a:b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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無色氣體，以</a:t>
                      </a:r>
                      <a:r>
                        <a:rPr kumimoji="1" lang="zh-TW" alt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      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原子存在。</a:t>
                      </a:r>
                      <a:b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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又名</a:t>
                      </a:r>
                      <a:r>
                        <a:rPr kumimoji="1" lang="zh-TW" alt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            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或</a:t>
                      </a:r>
                      <a:r>
                        <a:rPr kumimoji="1" lang="zh-TW" altLang="en-US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                    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1884363" y="1990725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TW" sz="1800">
                <a:solidFill>
                  <a:srgbClr val="FFFF00"/>
                </a:solidFill>
                <a:ea typeface="新細明體" pitchFamily="18" charset="-120"/>
              </a:rPr>
              <a:t> </a:t>
            </a:r>
            <a:r>
              <a:rPr lang="en-US" altLang="zh-TW" sz="2400">
                <a:solidFill>
                  <a:srgbClr val="0000FF"/>
                </a:solidFill>
                <a:ea typeface="新細明體" pitchFamily="18" charset="-120"/>
              </a:rPr>
              <a:t>Li</a:t>
            </a:r>
            <a:r>
              <a:rPr lang="zh-TW" altLang="en-US" sz="2400">
                <a:solidFill>
                  <a:srgbClr val="0000FF"/>
                </a:solidFill>
                <a:ea typeface="新細明體" pitchFamily="18" charset="-120"/>
              </a:rPr>
              <a:t>、</a:t>
            </a:r>
            <a:r>
              <a:rPr lang="en-US" altLang="zh-TW" sz="2400">
                <a:solidFill>
                  <a:srgbClr val="0000FF"/>
                </a:solidFill>
                <a:ea typeface="新細明體" pitchFamily="18" charset="-120"/>
              </a:rPr>
              <a:t>Na</a:t>
            </a:r>
            <a:r>
              <a:rPr lang="zh-TW" altLang="en-US" sz="2400">
                <a:solidFill>
                  <a:srgbClr val="0000FF"/>
                </a:solidFill>
                <a:ea typeface="新細明體" pitchFamily="18" charset="-120"/>
              </a:rPr>
              <a:t>、</a:t>
            </a:r>
            <a:r>
              <a:rPr lang="en-US" altLang="zh-TW" sz="2400">
                <a:solidFill>
                  <a:srgbClr val="0000FF"/>
                </a:solidFill>
                <a:ea typeface="新細明體" pitchFamily="18" charset="-120"/>
              </a:rPr>
              <a:t>K...</a:t>
            </a:r>
          </a:p>
        </p:txBody>
      </p:sp>
      <p:sp>
        <p:nvSpPr>
          <p:cNvPr id="1575966" name="Text Box 30"/>
          <p:cNvSpPr txBox="1">
            <a:spLocks noChangeArrowheads="1"/>
          </p:cNvSpPr>
          <p:nvPr/>
        </p:nvSpPr>
        <p:spPr bwMode="auto">
          <a:xfrm>
            <a:off x="6196013" y="1989138"/>
            <a:ext cx="64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chemeClr val="tx2"/>
                </a:solidFill>
                <a:ea typeface="新細明體" pitchFamily="18" charset="-120"/>
              </a:rPr>
              <a:t>H</a:t>
            </a:r>
            <a:r>
              <a:rPr lang="en-US" altLang="zh-TW" baseline="-25000">
                <a:solidFill>
                  <a:schemeClr val="tx2"/>
                </a:solidFill>
                <a:ea typeface="新細明體" pitchFamily="18" charset="-120"/>
              </a:rPr>
              <a:t>2</a:t>
            </a:r>
          </a:p>
        </p:txBody>
      </p:sp>
      <p:sp>
        <p:nvSpPr>
          <p:cNvPr id="1575967" name="Text Box 31"/>
          <p:cNvSpPr txBox="1">
            <a:spLocks noChangeArrowheads="1"/>
          </p:cNvSpPr>
          <p:nvPr/>
        </p:nvSpPr>
        <p:spPr bwMode="auto">
          <a:xfrm>
            <a:off x="7261225" y="2012950"/>
            <a:ext cx="64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鹼</a:t>
            </a:r>
            <a:endParaRPr lang="zh-TW" altLang="en-US" baseline="-25000">
              <a:solidFill>
                <a:schemeClr val="tx2"/>
              </a:solidFill>
            </a:endParaRPr>
          </a:p>
        </p:txBody>
      </p:sp>
      <p:sp>
        <p:nvSpPr>
          <p:cNvPr id="1575968" name="Text Box 32"/>
          <p:cNvSpPr txBox="1">
            <a:spLocks noChangeArrowheads="1"/>
          </p:cNvSpPr>
          <p:nvPr/>
        </p:nvSpPr>
        <p:spPr bwMode="auto">
          <a:xfrm>
            <a:off x="5411788" y="2336800"/>
            <a:ext cx="182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chemeClr val="tx2"/>
                </a:solidFill>
                <a:ea typeface="新細明體" pitchFamily="18" charset="-120"/>
              </a:rPr>
              <a:t>Li </a:t>
            </a:r>
            <a:r>
              <a:rPr lang="zh-TW" altLang="en-US">
                <a:solidFill>
                  <a:schemeClr val="tx2"/>
                </a:solidFill>
                <a:ea typeface="新細明體" pitchFamily="18" charset="-120"/>
              </a:rPr>
              <a:t>＜ </a:t>
            </a:r>
            <a:r>
              <a:rPr lang="en-US" altLang="zh-TW">
                <a:solidFill>
                  <a:schemeClr val="tx2"/>
                </a:solidFill>
                <a:ea typeface="新細明體" pitchFamily="18" charset="-120"/>
              </a:rPr>
              <a:t>Na </a:t>
            </a:r>
            <a:r>
              <a:rPr lang="zh-TW" altLang="en-US">
                <a:solidFill>
                  <a:schemeClr val="tx2"/>
                </a:solidFill>
                <a:ea typeface="新細明體" pitchFamily="18" charset="-120"/>
              </a:rPr>
              <a:t>＜ </a:t>
            </a:r>
            <a:r>
              <a:rPr lang="en-US" altLang="zh-TW">
                <a:solidFill>
                  <a:schemeClr val="tx2"/>
                </a:solidFill>
                <a:ea typeface="新細明體" pitchFamily="18" charset="-120"/>
              </a:rPr>
              <a:t>K</a:t>
            </a:r>
          </a:p>
        </p:txBody>
      </p:sp>
      <p:sp>
        <p:nvSpPr>
          <p:cNvPr id="1575969" name="Text Box 33"/>
          <p:cNvSpPr txBox="1">
            <a:spLocks noChangeArrowheads="1"/>
          </p:cNvSpPr>
          <p:nvPr/>
        </p:nvSpPr>
        <p:spPr bwMode="auto">
          <a:xfrm>
            <a:off x="7188200" y="1609725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增加</a:t>
            </a:r>
            <a:endParaRPr lang="zh-TW" altLang="en-US" baseline="-25000">
              <a:solidFill>
                <a:schemeClr val="tx2"/>
              </a:solidFill>
            </a:endParaRP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1757363" y="328295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TW" sz="2400">
                <a:solidFill>
                  <a:srgbClr val="0000FF"/>
                </a:solidFill>
                <a:ea typeface="新細明體" pitchFamily="18" charset="-120"/>
              </a:rPr>
              <a:t> Mg</a:t>
            </a:r>
            <a:r>
              <a:rPr lang="zh-TW" altLang="en-US" sz="2400">
                <a:solidFill>
                  <a:srgbClr val="0000FF"/>
                </a:solidFill>
                <a:ea typeface="新細明體" pitchFamily="18" charset="-120"/>
              </a:rPr>
              <a:t>、</a:t>
            </a:r>
            <a:r>
              <a:rPr lang="en-US" altLang="zh-TW" sz="2400">
                <a:solidFill>
                  <a:srgbClr val="0000FF"/>
                </a:solidFill>
                <a:ea typeface="新細明體" pitchFamily="18" charset="-120"/>
              </a:rPr>
              <a:t>Ca</a:t>
            </a:r>
            <a:r>
              <a:rPr lang="zh-TW" altLang="en-US" sz="2400">
                <a:solidFill>
                  <a:srgbClr val="0000FF"/>
                </a:solidFill>
                <a:ea typeface="新細明體" pitchFamily="18" charset="-120"/>
              </a:rPr>
              <a:t>、</a:t>
            </a:r>
            <a:r>
              <a:rPr lang="en-US" altLang="zh-TW" sz="2400">
                <a:solidFill>
                  <a:srgbClr val="0000FF"/>
                </a:solidFill>
                <a:ea typeface="新細明體" pitchFamily="18" charset="-120"/>
              </a:rPr>
              <a:t>Ba..</a:t>
            </a:r>
          </a:p>
        </p:txBody>
      </p:sp>
      <p:sp>
        <p:nvSpPr>
          <p:cNvPr id="1575971" name="Text Box 35"/>
          <p:cNvSpPr txBox="1">
            <a:spLocks noChangeArrowheads="1"/>
          </p:cNvSpPr>
          <p:nvPr/>
        </p:nvSpPr>
        <p:spPr bwMode="auto">
          <a:xfrm>
            <a:off x="6397625" y="2897188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pitchFamily="18" charset="-120"/>
              </a:rPr>
              <a:t> </a:t>
            </a:r>
            <a:r>
              <a:rPr lang="zh-TW" altLang="en-US">
                <a:solidFill>
                  <a:schemeClr val="tx2"/>
                </a:solidFill>
              </a:rPr>
              <a:t>鹼</a:t>
            </a:r>
          </a:p>
        </p:txBody>
      </p:sp>
      <p:sp>
        <p:nvSpPr>
          <p:cNvPr id="1575972" name="Text Box 36"/>
          <p:cNvSpPr txBox="1">
            <a:spLocks noChangeArrowheads="1"/>
          </p:cNvSpPr>
          <p:nvPr/>
        </p:nvSpPr>
        <p:spPr bwMode="auto">
          <a:xfrm>
            <a:off x="4759325" y="324485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pitchFamily="18" charset="-120"/>
              </a:rPr>
              <a:t> </a:t>
            </a:r>
            <a:r>
              <a:rPr lang="zh-TW" altLang="en-US">
                <a:solidFill>
                  <a:schemeClr val="tx2"/>
                </a:solidFill>
              </a:rPr>
              <a:t>化合物</a:t>
            </a: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1858963" y="4471988"/>
            <a:ext cx="177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TW" sz="2400">
                <a:solidFill>
                  <a:srgbClr val="0000FF"/>
                </a:solidFill>
                <a:ea typeface="新細明體" pitchFamily="18" charset="-120"/>
              </a:rPr>
              <a:t> Cl</a:t>
            </a:r>
            <a:r>
              <a:rPr lang="zh-TW" altLang="en-US" sz="2400">
                <a:solidFill>
                  <a:srgbClr val="0000FF"/>
                </a:solidFill>
                <a:ea typeface="新細明體" pitchFamily="18" charset="-120"/>
              </a:rPr>
              <a:t>、</a:t>
            </a:r>
            <a:r>
              <a:rPr lang="en-US" altLang="zh-TW" sz="2400">
                <a:solidFill>
                  <a:srgbClr val="0000FF"/>
                </a:solidFill>
                <a:ea typeface="新細明體" pitchFamily="18" charset="-120"/>
              </a:rPr>
              <a:t>Br</a:t>
            </a:r>
            <a:r>
              <a:rPr lang="zh-TW" altLang="en-US" sz="2400">
                <a:solidFill>
                  <a:srgbClr val="0000FF"/>
                </a:solidFill>
                <a:ea typeface="新細明體" pitchFamily="18" charset="-120"/>
              </a:rPr>
              <a:t>、</a:t>
            </a:r>
            <a:r>
              <a:rPr lang="en-US" altLang="zh-TW" sz="2400">
                <a:solidFill>
                  <a:srgbClr val="0000FF"/>
                </a:solidFill>
                <a:ea typeface="新細明體" pitchFamily="18" charset="-120"/>
              </a:rPr>
              <a:t>I..</a:t>
            </a: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1793875" y="56642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TW" sz="2400">
                <a:solidFill>
                  <a:srgbClr val="0000FF"/>
                </a:solidFill>
                <a:ea typeface="新細明體" pitchFamily="18" charset="-120"/>
              </a:rPr>
              <a:t> He</a:t>
            </a:r>
            <a:r>
              <a:rPr lang="zh-TW" altLang="en-US" sz="2400">
                <a:solidFill>
                  <a:srgbClr val="0000FF"/>
                </a:solidFill>
                <a:ea typeface="新細明體" pitchFamily="18" charset="-120"/>
              </a:rPr>
              <a:t>、</a:t>
            </a:r>
            <a:r>
              <a:rPr lang="en-US" altLang="zh-TW" sz="2400">
                <a:solidFill>
                  <a:srgbClr val="0000FF"/>
                </a:solidFill>
                <a:ea typeface="新細明體" pitchFamily="18" charset="-120"/>
              </a:rPr>
              <a:t>Ne</a:t>
            </a:r>
            <a:r>
              <a:rPr lang="zh-TW" altLang="en-US" sz="2400">
                <a:solidFill>
                  <a:srgbClr val="0000FF"/>
                </a:solidFill>
                <a:ea typeface="新細明體" pitchFamily="18" charset="-120"/>
              </a:rPr>
              <a:t>、</a:t>
            </a:r>
            <a:r>
              <a:rPr lang="en-US" altLang="zh-TW" sz="2400">
                <a:solidFill>
                  <a:srgbClr val="0000FF"/>
                </a:solidFill>
                <a:ea typeface="新細明體" pitchFamily="18" charset="-120"/>
              </a:rPr>
              <a:t>Ar..</a:t>
            </a:r>
          </a:p>
        </p:txBody>
      </p:sp>
      <p:sp>
        <p:nvSpPr>
          <p:cNvPr id="1575975" name="Text Box 39"/>
          <p:cNvSpPr txBox="1">
            <a:spLocks noChangeArrowheads="1"/>
          </p:cNvSpPr>
          <p:nvPr/>
        </p:nvSpPr>
        <p:spPr bwMode="auto">
          <a:xfrm>
            <a:off x="4564063" y="4430713"/>
            <a:ext cx="87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pitchFamily="18" charset="-120"/>
              </a:rPr>
              <a:t> </a:t>
            </a:r>
            <a:r>
              <a:rPr lang="zh-TW" altLang="en-US">
                <a:solidFill>
                  <a:schemeClr val="tx2"/>
                </a:solidFill>
              </a:rPr>
              <a:t>兩個</a:t>
            </a:r>
          </a:p>
        </p:txBody>
      </p:sp>
      <p:sp>
        <p:nvSpPr>
          <p:cNvPr id="1575976" name="Text Box 40"/>
          <p:cNvSpPr txBox="1">
            <a:spLocks noChangeArrowheads="1"/>
          </p:cNvSpPr>
          <p:nvPr/>
        </p:nvSpPr>
        <p:spPr bwMode="auto">
          <a:xfrm>
            <a:off x="5900738" y="5624513"/>
            <a:ext cx="62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pitchFamily="18" charset="-120"/>
              </a:rPr>
              <a:t> </a:t>
            </a:r>
            <a:r>
              <a:rPr lang="zh-TW" altLang="en-US">
                <a:solidFill>
                  <a:schemeClr val="tx2"/>
                </a:solidFill>
              </a:rPr>
              <a:t>單</a:t>
            </a:r>
          </a:p>
        </p:txBody>
      </p:sp>
      <p:sp>
        <p:nvSpPr>
          <p:cNvPr id="1575977" name="Text Box 41"/>
          <p:cNvSpPr txBox="1">
            <a:spLocks noChangeArrowheads="1"/>
          </p:cNvSpPr>
          <p:nvPr/>
        </p:nvSpPr>
        <p:spPr bwMode="auto">
          <a:xfrm>
            <a:off x="5580063" y="4854575"/>
            <a:ext cx="182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chemeClr val="tx2"/>
                </a:solidFill>
                <a:ea typeface="新細明體" pitchFamily="18" charset="-120"/>
              </a:rPr>
              <a:t>Cl </a:t>
            </a:r>
            <a:r>
              <a:rPr lang="zh-TW" altLang="zh-TW">
                <a:solidFill>
                  <a:schemeClr val="tx2"/>
                </a:solidFill>
                <a:ea typeface="新細明體" pitchFamily="18" charset="-120"/>
              </a:rPr>
              <a:t>＞Br</a:t>
            </a:r>
            <a:r>
              <a:rPr lang="en-US" altLang="zh-TW">
                <a:solidFill>
                  <a:schemeClr val="tx2"/>
                </a:solidFill>
                <a:ea typeface="新細明體" pitchFamily="18" charset="-120"/>
              </a:rPr>
              <a:t> </a:t>
            </a:r>
            <a:r>
              <a:rPr lang="zh-TW" altLang="zh-TW">
                <a:solidFill>
                  <a:schemeClr val="tx2"/>
                </a:solidFill>
                <a:ea typeface="新細明體" pitchFamily="18" charset="-120"/>
              </a:rPr>
              <a:t>＞</a:t>
            </a:r>
            <a:r>
              <a:rPr lang="zh-TW" altLang="en-US">
                <a:solidFill>
                  <a:schemeClr val="tx2"/>
                </a:solidFill>
                <a:ea typeface="新細明體" pitchFamily="18" charset="-120"/>
              </a:rPr>
              <a:t> </a:t>
            </a:r>
            <a:r>
              <a:rPr lang="en-US" altLang="zh-TW">
                <a:solidFill>
                  <a:schemeClr val="tx2"/>
                </a:solidFill>
                <a:ea typeface="新細明體" pitchFamily="18" charset="-120"/>
              </a:rPr>
              <a:t>I</a:t>
            </a:r>
          </a:p>
        </p:txBody>
      </p:sp>
      <p:sp>
        <p:nvSpPr>
          <p:cNvPr id="1575978" name="Text Box 42"/>
          <p:cNvSpPr txBox="1">
            <a:spLocks noChangeArrowheads="1"/>
          </p:cNvSpPr>
          <p:nvPr/>
        </p:nvSpPr>
        <p:spPr bwMode="auto">
          <a:xfrm>
            <a:off x="4859338" y="6021388"/>
            <a:ext cx="80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pitchFamily="18" charset="-120"/>
              </a:rPr>
              <a:t> </a:t>
            </a:r>
            <a:r>
              <a:rPr lang="zh-TW" altLang="en-US">
                <a:solidFill>
                  <a:schemeClr val="tx2"/>
                </a:solidFill>
              </a:rPr>
              <a:t>鈍氣</a:t>
            </a:r>
          </a:p>
        </p:txBody>
      </p:sp>
      <p:sp>
        <p:nvSpPr>
          <p:cNvPr id="1575979" name="Text Box 43"/>
          <p:cNvSpPr txBox="1">
            <a:spLocks noChangeArrowheads="1"/>
          </p:cNvSpPr>
          <p:nvPr/>
        </p:nvSpPr>
        <p:spPr bwMode="auto">
          <a:xfrm>
            <a:off x="6221413" y="5997575"/>
            <a:ext cx="151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pitchFamily="18" charset="-120"/>
              </a:rPr>
              <a:t> </a:t>
            </a:r>
            <a:r>
              <a:rPr lang="zh-TW" altLang="en-US">
                <a:solidFill>
                  <a:schemeClr val="tx2"/>
                </a:solidFill>
              </a:rPr>
              <a:t>高貴氣體</a:t>
            </a:r>
          </a:p>
        </p:txBody>
      </p:sp>
      <p:sp>
        <p:nvSpPr>
          <p:cNvPr id="1575980" name="Text Box 44"/>
          <p:cNvSpPr txBox="1">
            <a:spLocks noChangeArrowheads="1"/>
          </p:cNvSpPr>
          <p:nvPr/>
        </p:nvSpPr>
        <p:spPr bwMode="auto">
          <a:xfrm>
            <a:off x="6940550" y="3622675"/>
            <a:ext cx="569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pitchFamily="18" charset="-120"/>
              </a:rPr>
              <a:t> </a:t>
            </a:r>
            <a:r>
              <a:rPr lang="zh-TW" altLang="en-US">
                <a:solidFill>
                  <a:schemeClr val="tx2"/>
                </a:solidFill>
              </a:rPr>
              <a:t>白</a:t>
            </a:r>
          </a:p>
        </p:txBody>
      </p:sp>
      <p:sp>
        <p:nvSpPr>
          <p:cNvPr id="1575983" name="Text Box 47"/>
          <p:cNvSpPr txBox="1">
            <a:spLocks noChangeArrowheads="1"/>
          </p:cNvSpPr>
          <p:nvPr/>
        </p:nvSpPr>
        <p:spPr bwMode="auto">
          <a:xfrm>
            <a:off x="400050" y="2919413"/>
            <a:ext cx="1362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rPr>
              <a:t>ⅡA </a:t>
            </a:r>
            <a:r>
              <a:rPr lang="zh-TW" altLang="en-US" sz="2800">
                <a:solidFill>
                  <a:schemeClr val="tx2"/>
                </a:solidFill>
                <a:latin typeface="標楷體" pitchFamily="65" charset="-120"/>
              </a:rPr>
              <a:t>族</a:t>
            </a:r>
          </a:p>
        </p:txBody>
      </p:sp>
      <p:sp>
        <p:nvSpPr>
          <p:cNvPr id="1575984" name="Text Box 48"/>
          <p:cNvSpPr txBox="1">
            <a:spLocks noChangeArrowheads="1"/>
          </p:cNvSpPr>
          <p:nvPr/>
        </p:nvSpPr>
        <p:spPr bwMode="auto">
          <a:xfrm>
            <a:off x="352425" y="1493838"/>
            <a:ext cx="1393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tx2"/>
                </a:solidFill>
                <a:latin typeface="新細明體" pitchFamily="18" charset="-120"/>
                <a:ea typeface="新細明體" pitchFamily="18" charset="-120"/>
              </a:rPr>
              <a:t>ⅠA </a:t>
            </a:r>
            <a:r>
              <a:rPr lang="zh-TW" altLang="en-US" sz="2800">
                <a:solidFill>
                  <a:schemeClr val="tx2"/>
                </a:solidFill>
                <a:latin typeface="標楷體" pitchFamily="65" charset="-120"/>
              </a:rPr>
              <a:t>族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59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759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759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759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759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75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5759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5759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5759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5759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5759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759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5759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5759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5966" grpId="0"/>
      <p:bldP spid="1575967" grpId="0"/>
      <p:bldP spid="1575968" grpId="0"/>
      <p:bldP spid="1575969" grpId="0"/>
      <p:bldP spid="1575971" grpId="0"/>
      <p:bldP spid="1575972" grpId="0"/>
      <p:bldP spid="1575975" grpId="0"/>
      <p:bldP spid="1575976" grpId="0"/>
      <p:bldP spid="1575977" grpId="0"/>
      <p:bldP spid="1575978" grpId="0"/>
      <p:bldP spid="1575979" grpId="0"/>
      <p:bldP spid="1575980" grpId="0"/>
      <p:bldP spid="1575983" grpId="0"/>
      <p:bldP spid="15759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4300"/>
            <a:ext cx="8229600" cy="777875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週期表的預測性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179388" y="1628775"/>
            <a:ext cx="8820150" cy="5040313"/>
            <a:chOff x="113" y="1026"/>
            <a:chExt cx="5556" cy="3175"/>
          </a:xfrm>
        </p:grpSpPr>
        <p:pic>
          <p:nvPicPr>
            <p:cNvPr id="21519" name="Picture 4" descr="Periodic-table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113" y="1026"/>
              <a:ext cx="5556" cy="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20" name="Group 5"/>
            <p:cNvGrpSpPr>
              <a:grpSpLocks/>
            </p:cNvGrpSpPr>
            <p:nvPr/>
          </p:nvGrpSpPr>
          <p:grpSpPr bwMode="auto">
            <a:xfrm>
              <a:off x="3223" y="3076"/>
              <a:ext cx="2316" cy="277"/>
              <a:chOff x="3223" y="3076"/>
              <a:chExt cx="2316" cy="277"/>
            </a:xfrm>
          </p:grpSpPr>
          <p:sp>
            <p:nvSpPr>
              <p:cNvPr id="21521" name="Rectangle 6"/>
              <p:cNvSpPr>
                <a:spLocks noChangeArrowheads="1"/>
              </p:cNvSpPr>
              <p:nvPr/>
            </p:nvSpPr>
            <p:spPr bwMode="auto">
              <a:xfrm>
                <a:off x="3223" y="3083"/>
                <a:ext cx="272" cy="259"/>
              </a:xfrm>
              <a:prstGeom prst="rect">
                <a:avLst/>
              </a:prstGeom>
              <a:solidFill>
                <a:srgbClr val="F6BCD6"/>
              </a:solidFill>
              <a:ln w="9525">
                <a:solidFill>
                  <a:srgbClr val="F1C1E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TW" altLang="en-US"/>
              </a:p>
            </p:txBody>
          </p:sp>
          <p:sp>
            <p:nvSpPr>
              <p:cNvPr id="21522" name="Rectangle 7"/>
              <p:cNvSpPr>
                <a:spLocks noChangeArrowheads="1"/>
              </p:cNvSpPr>
              <p:nvPr/>
            </p:nvSpPr>
            <p:spPr bwMode="auto">
              <a:xfrm>
                <a:off x="3515" y="3076"/>
                <a:ext cx="272" cy="267"/>
              </a:xfrm>
              <a:prstGeom prst="rect">
                <a:avLst/>
              </a:prstGeom>
              <a:solidFill>
                <a:srgbClr val="F6BCD6"/>
              </a:solidFill>
              <a:ln w="9525">
                <a:solidFill>
                  <a:srgbClr val="F1C1E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TW" altLang="en-US"/>
              </a:p>
            </p:txBody>
          </p:sp>
          <p:sp>
            <p:nvSpPr>
              <p:cNvPr id="21523" name="Rectangle 8"/>
              <p:cNvSpPr>
                <a:spLocks noChangeArrowheads="1"/>
              </p:cNvSpPr>
              <p:nvPr/>
            </p:nvSpPr>
            <p:spPr bwMode="auto">
              <a:xfrm>
                <a:off x="3811" y="3080"/>
                <a:ext cx="272" cy="25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TW" altLang="en-US"/>
              </a:p>
            </p:txBody>
          </p:sp>
          <p:sp>
            <p:nvSpPr>
              <p:cNvPr id="21524" name="Rectangle 9"/>
              <p:cNvSpPr>
                <a:spLocks noChangeArrowheads="1"/>
              </p:cNvSpPr>
              <p:nvPr/>
            </p:nvSpPr>
            <p:spPr bwMode="auto">
              <a:xfrm>
                <a:off x="4099" y="3080"/>
                <a:ext cx="272" cy="25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TW" altLang="en-US"/>
              </a:p>
            </p:txBody>
          </p:sp>
          <p:sp>
            <p:nvSpPr>
              <p:cNvPr id="21525" name="Rectangle 10"/>
              <p:cNvSpPr>
                <a:spLocks noChangeArrowheads="1"/>
              </p:cNvSpPr>
              <p:nvPr/>
            </p:nvSpPr>
            <p:spPr bwMode="auto">
              <a:xfrm>
                <a:off x="4391" y="3076"/>
                <a:ext cx="272" cy="26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TW" altLang="en-US"/>
              </a:p>
            </p:txBody>
          </p:sp>
          <p:sp>
            <p:nvSpPr>
              <p:cNvPr id="21526" name="Rectangle 11"/>
              <p:cNvSpPr>
                <a:spLocks noChangeArrowheads="1"/>
              </p:cNvSpPr>
              <p:nvPr/>
            </p:nvSpPr>
            <p:spPr bwMode="auto">
              <a:xfrm>
                <a:off x="4679" y="3080"/>
                <a:ext cx="272" cy="25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TW" altLang="en-US"/>
              </a:p>
            </p:txBody>
          </p:sp>
          <p:sp>
            <p:nvSpPr>
              <p:cNvPr id="21527" name="Rectangle 12"/>
              <p:cNvSpPr>
                <a:spLocks noChangeArrowheads="1"/>
              </p:cNvSpPr>
              <p:nvPr/>
            </p:nvSpPr>
            <p:spPr bwMode="auto">
              <a:xfrm>
                <a:off x="4975" y="3080"/>
                <a:ext cx="272" cy="25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TW" altLang="en-US"/>
              </a:p>
            </p:txBody>
          </p:sp>
          <p:sp>
            <p:nvSpPr>
              <p:cNvPr id="21528" name="Rectangle 13"/>
              <p:cNvSpPr>
                <a:spLocks noChangeArrowheads="1"/>
              </p:cNvSpPr>
              <p:nvPr/>
            </p:nvSpPr>
            <p:spPr bwMode="auto">
              <a:xfrm>
                <a:off x="5267" y="3083"/>
                <a:ext cx="272" cy="270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1576974" name="Text Box 14"/>
          <p:cNvSpPr txBox="1">
            <a:spLocks noChangeArrowheads="1"/>
          </p:cNvSpPr>
          <p:nvPr/>
        </p:nvSpPr>
        <p:spPr bwMode="auto">
          <a:xfrm>
            <a:off x="5086350" y="4946650"/>
            <a:ext cx="461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b="1">
                <a:solidFill>
                  <a:srgbClr val="0000FF"/>
                </a:solidFill>
              </a:rPr>
              <a:t>111</a:t>
            </a:r>
          </a:p>
        </p:txBody>
      </p:sp>
      <p:sp>
        <p:nvSpPr>
          <p:cNvPr id="1576975" name="Text Box 15"/>
          <p:cNvSpPr txBox="1">
            <a:spLocks noChangeArrowheads="1"/>
          </p:cNvSpPr>
          <p:nvPr/>
        </p:nvSpPr>
        <p:spPr bwMode="auto">
          <a:xfrm>
            <a:off x="5575300" y="4959350"/>
            <a:ext cx="461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b="1">
                <a:solidFill>
                  <a:srgbClr val="0000FF"/>
                </a:solidFill>
              </a:rPr>
              <a:t>112</a:t>
            </a:r>
          </a:p>
        </p:txBody>
      </p:sp>
      <p:sp>
        <p:nvSpPr>
          <p:cNvPr id="1576976" name="Text Box 16"/>
          <p:cNvSpPr txBox="1">
            <a:spLocks noChangeArrowheads="1"/>
          </p:cNvSpPr>
          <p:nvPr/>
        </p:nvSpPr>
        <p:spPr bwMode="auto">
          <a:xfrm>
            <a:off x="6038850" y="4972050"/>
            <a:ext cx="461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b="1">
                <a:solidFill>
                  <a:srgbClr val="0000FF"/>
                </a:solidFill>
              </a:rPr>
              <a:t>113</a:t>
            </a:r>
          </a:p>
        </p:txBody>
      </p:sp>
      <p:sp>
        <p:nvSpPr>
          <p:cNvPr id="1576977" name="Text Box 17"/>
          <p:cNvSpPr txBox="1">
            <a:spLocks noChangeArrowheads="1"/>
          </p:cNvSpPr>
          <p:nvPr/>
        </p:nvSpPr>
        <p:spPr bwMode="auto">
          <a:xfrm>
            <a:off x="6502400" y="4978400"/>
            <a:ext cx="461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b="1">
                <a:solidFill>
                  <a:srgbClr val="0000FF"/>
                </a:solidFill>
              </a:rPr>
              <a:t>114</a:t>
            </a:r>
          </a:p>
        </p:txBody>
      </p:sp>
      <p:sp>
        <p:nvSpPr>
          <p:cNvPr id="1576978" name="Text Box 18"/>
          <p:cNvSpPr txBox="1">
            <a:spLocks noChangeArrowheads="1"/>
          </p:cNvSpPr>
          <p:nvPr/>
        </p:nvSpPr>
        <p:spPr bwMode="auto">
          <a:xfrm>
            <a:off x="6965950" y="4965700"/>
            <a:ext cx="461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b="1">
                <a:solidFill>
                  <a:srgbClr val="0000FF"/>
                </a:solidFill>
              </a:rPr>
              <a:t>115</a:t>
            </a:r>
          </a:p>
        </p:txBody>
      </p:sp>
      <p:sp>
        <p:nvSpPr>
          <p:cNvPr id="1576979" name="Text Box 19"/>
          <p:cNvSpPr txBox="1">
            <a:spLocks noChangeArrowheads="1"/>
          </p:cNvSpPr>
          <p:nvPr/>
        </p:nvSpPr>
        <p:spPr bwMode="auto">
          <a:xfrm>
            <a:off x="7429500" y="4978400"/>
            <a:ext cx="461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b="1">
                <a:solidFill>
                  <a:srgbClr val="0000FF"/>
                </a:solidFill>
              </a:rPr>
              <a:t>116</a:t>
            </a:r>
          </a:p>
        </p:txBody>
      </p:sp>
      <p:sp>
        <p:nvSpPr>
          <p:cNvPr id="1576980" name="Text Box 20"/>
          <p:cNvSpPr txBox="1">
            <a:spLocks noChangeArrowheads="1"/>
          </p:cNvSpPr>
          <p:nvPr/>
        </p:nvSpPr>
        <p:spPr bwMode="auto">
          <a:xfrm>
            <a:off x="7886700" y="4978400"/>
            <a:ext cx="461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b="1">
                <a:solidFill>
                  <a:srgbClr val="0000FF"/>
                </a:solidFill>
              </a:rPr>
              <a:t>117</a:t>
            </a:r>
          </a:p>
        </p:txBody>
      </p:sp>
      <p:sp>
        <p:nvSpPr>
          <p:cNvPr id="1576981" name="Text Box 21"/>
          <p:cNvSpPr txBox="1">
            <a:spLocks noChangeArrowheads="1"/>
          </p:cNvSpPr>
          <p:nvPr/>
        </p:nvSpPr>
        <p:spPr bwMode="auto">
          <a:xfrm>
            <a:off x="8343900" y="4984750"/>
            <a:ext cx="461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b="1">
                <a:solidFill>
                  <a:srgbClr val="0000FF"/>
                </a:solidFill>
              </a:rPr>
              <a:t>118</a:t>
            </a:r>
          </a:p>
        </p:txBody>
      </p:sp>
      <p:sp>
        <p:nvSpPr>
          <p:cNvPr id="1576982" name="Rectangle 22"/>
          <p:cNvSpPr>
            <a:spLocks noChangeArrowheads="1"/>
          </p:cNvSpPr>
          <p:nvPr/>
        </p:nvSpPr>
        <p:spPr bwMode="auto">
          <a:xfrm>
            <a:off x="8316913" y="1844675"/>
            <a:ext cx="503237" cy="3529013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382588" y="863600"/>
            <a:ext cx="68707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TW">
                <a:solidFill>
                  <a:srgbClr val="FF0000"/>
                </a:solidFill>
                <a:sym typeface="Wingdings" pitchFamily="2" charset="2"/>
              </a:rPr>
              <a:t> </a:t>
            </a:r>
            <a:r>
              <a:rPr lang="zh-TW" altLang="en-US">
                <a:sym typeface="Wingdings" pitchFamily="2" charset="2"/>
              </a:rPr>
              <a:t>若發現一新元素，檢測原子序為</a:t>
            </a:r>
            <a:r>
              <a:rPr lang="en-US" altLang="zh-TW">
                <a:sym typeface="Wingdings" pitchFamily="2" charset="2"/>
              </a:rPr>
              <a:t>118</a:t>
            </a:r>
            <a:r>
              <a:rPr lang="zh-TW" altLang="en-US">
                <a:sym typeface="Wingdings" pitchFamily="2" charset="2"/>
              </a:rPr>
              <a:t>，其</a:t>
            </a:r>
            <a:r>
              <a:rPr lang="zh-TW" altLang="zh-TW">
                <a:sym typeface="Wingdings" pitchFamily="2" charset="2"/>
              </a:rPr>
              <a:t>：</a:t>
            </a:r>
            <a:r>
              <a:rPr lang="zh-TW" altLang="en-US">
                <a:sym typeface="Wingdings" pitchFamily="2" charset="2"/>
              </a:rPr>
              <a:t/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>    </a:t>
            </a:r>
            <a:r>
              <a:rPr lang="zh-TW" altLang="en-US">
                <a:sym typeface="Wingdings 2" pitchFamily="18" charset="2"/>
              </a:rPr>
              <a:t> 其</a:t>
            </a:r>
            <a:r>
              <a:rPr lang="zh-TW" altLang="en-US">
                <a:sym typeface="Wingdings" pitchFamily="2" charset="2"/>
              </a:rPr>
              <a:t>週期表</a:t>
            </a:r>
            <a:r>
              <a:rPr lang="zh-TW" altLang="en-US">
                <a:solidFill>
                  <a:srgbClr val="FF0000"/>
                </a:solidFill>
                <a:sym typeface="Wingdings" pitchFamily="2" charset="2"/>
              </a:rPr>
              <a:t>位置</a:t>
            </a:r>
            <a:r>
              <a:rPr lang="zh-TW" altLang="en-US">
                <a:sym typeface="Wingdings" pitchFamily="2" charset="2"/>
              </a:rPr>
              <a:t>如何</a:t>
            </a:r>
            <a:r>
              <a:rPr lang="zh-TW" altLang="zh-TW">
                <a:sym typeface="Wingdings" pitchFamily="2" charset="2"/>
              </a:rPr>
              <a:t>？    </a:t>
            </a:r>
            <a:r>
              <a:rPr lang="zh-TW" altLang="en-US">
                <a:sym typeface="Wingdings 2" pitchFamily="18" charset="2"/>
              </a:rPr>
              <a:t> </a:t>
            </a:r>
            <a:r>
              <a:rPr lang="zh-TW" altLang="en-US">
                <a:sym typeface="Wingdings" pitchFamily="2" charset="2"/>
              </a:rPr>
              <a:t>如何</a:t>
            </a:r>
            <a:r>
              <a:rPr lang="zh-TW" altLang="en-US">
                <a:solidFill>
                  <a:srgbClr val="FF0000"/>
                </a:solidFill>
                <a:sym typeface="Wingdings" pitchFamily="2" charset="2"/>
              </a:rPr>
              <a:t>預測</a:t>
            </a:r>
            <a:r>
              <a:rPr lang="zh-TW" altLang="en-US">
                <a:sym typeface="Wingdings 2" pitchFamily="18" charset="2"/>
              </a:rPr>
              <a:t>其</a:t>
            </a:r>
            <a:r>
              <a:rPr lang="zh-TW" altLang="en-US">
                <a:sym typeface="Wingdings" pitchFamily="2" charset="2"/>
              </a:rPr>
              <a:t>元素化學性質？</a:t>
            </a:r>
          </a:p>
        </p:txBody>
      </p:sp>
      <p:sp>
        <p:nvSpPr>
          <p:cNvPr id="1576984" name="Text Box 24"/>
          <p:cNvSpPr txBox="1">
            <a:spLocks noChangeArrowheads="1"/>
          </p:cNvSpPr>
          <p:nvPr/>
        </p:nvSpPr>
        <p:spPr bwMode="auto">
          <a:xfrm>
            <a:off x="1997075" y="2205038"/>
            <a:ext cx="2967038" cy="793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>
                <a:lumMod val="75000"/>
              </a:schemeClr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  <a:defRPr/>
            </a:pPr>
            <a:r>
              <a:rPr lang="en-US" altLang="zh-TW" dirty="0">
                <a:sym typeface="Wingdings" pitchFamily="2" charset="2"/>
              </a:rPr>
              <a:t> </a:t>
            </a:r>
            <a:r>
              <a:rPr lang="zh-TW" altLang="en-US" dirty="0">
                <a:sym typeface="Wingdings" pitchFamily="2" charset="2"/>
              </a:rPr>
              <a:t>位置在第</a:t>
            </a:r>
            <a:r>
              <a:rPr lang="en-US" altLang="zh-TW" dirty="0">
                <a:sym typeface="Wingdings" pitchFamily="2" charset="2"/>
              </a:rPr>
              <a:t>18 </a:t>
            </a:r>
            <a:r>
              <a:rPr lang="zh-TW" altLang="en-US" dirty="0">
                <a:sym typeface="Wingdings" pitchFamily="2" charset="2"/>
              </a:rPr>
              <a:t>族</a:t>
            </a:r>
            <a:br>
              <a:rPr lang="zh-TW" altLang="en-US" dirty="0">
                <a:sym typeface="Wingdings" pitchFamily="2" charset="2"/>
              </a:rPr>
            </a:br>
            <a:r>
              <a:rPr lang="zh-TW" altLang="en-US" dirty="0">
                <a:sym typeface="Wingdings" pitchFamily="2" charset="2"/>
              </a:rPr>
              <a:t> 化學性質同</a:t>
            </a:r>
            <a:r>
              <a:rPr lang="zh-TW" altLang="en-US" dirty="0">
                <a:solidFill>
                  <a:srgbClr val="0000FF"/>
                </a:solidFill>
                <a:sym typeface="Wingdings" pitchFamily="2" charset="2"/>
              </a:rPr>
              <a:t>惰性氣體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76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76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76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76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76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76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76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76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5769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7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7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74" grpId="0"/>
      <p:bldP spid="1576975" grpId="0"/>
      <p:bldP spid="1576976" grpId="0"/>
      <p:bldP spid="1576977" grpId="0"/>
      <p:bldP spid="1576978" grpId="0"/>
      <p:bldP spid="1576979" grpId="0"/>
      <p:bldP spid="1576980" grpId="0"/>
      <p:bldP spid="1576981" grpId="0"/>
      <p:bldP spid="1576982" grpId="0" animBg="1"/>
      <p:bldP spid="15769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2"/>
          <p:cNvGrpSpPr>
            <a:grpSpLocks/>
          </p:cNvGrpSpPr>
          <p:nvPr/>
        </p:nvGrpSpPr>
        <p:grpSpPr bwMode="auto">
          <a:xfrm>
            <a:off x="203200" y="1041400"/>
            <a:ext cx="8750300" cy="5580063"/>
            <a:chOff x="128" y="656"/>
            <a:chExt cx="5512" cy="3515"/>
          </a:xfrm>
        </p:grpSpPr>
        <p:grpSp>
          <p:nvGrpSpPr>
            <p:cNvPr id="4118" name="Group 3"/>
            <p:cNvGrpSpPr>
              <a:grpSpLocks/>
            </p:cNvGrpSpPr>
            <p:nvPr/>
          </p:nvGrpSpPr>
          <p:grpSpPr bwMode="auto">
            <a:xfrm>
              <a:off x="128" y="656"/>
              <a:ext cx="5512" cy="3515"/>
              <a:chOff x="128" y="656"/>
              <a:chExt cx="5512" cy="3515"/>
            </a:xfrm>
          </p:grpSpPr>
          <p:grpSp>
            <p:nvGrpSpPr>
              <p:cNvPr id="4120" name="Group 4"/>
              <p:cNvGrpSpPr>
                <a:grpSpLocks/>
              </p:cNvGrpSpPr>
              <p:nvPr/>
            </p:nvGrpSpPr>
            <p:grpSpPr bwMode="auto">
              <a:xfrm>
                <a:off x="128" y="656"/>
                <a:ext cx="5512" cy="3515"/>
                <a:chOff x="128" y="656"/>
                <a:chExt cx="5512" cy="3515"/>
              </a:xfrm>
            </p:grpSpPr>
            <p:grpSp>
              <p:nvGrpSpPr>
                <p:cNvPr id="4122" name="Group 5"/>
                <p:cNvGrpSpPr>
                  <a:grpSpLocks/>
                </p:cNvGrpSpPr>
                <p:nvPr/>
              </p:nvGrpSpPr>
              <p:grpSpPr bwMode="auto">
                <a:xfrm>
                  <a:off x="128" y="656"/>
                  <a:ext cx="5512" cy="3515"/>
                  <a:chOff x="152" y="572"/>
                  <a:chExt cx="5512" cy="3515"/>
                </a:xfrm>
              </p:grpSpPr>
              <p:pic>
                <p:nvPicPr>
                  <p:cNvPr id="4126" name="Picture 6" descr="掃瞄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lum bright="-54000" contrast="78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3" y="572"/>
                    <a:ext cx="5511" cy="35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127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52" y="622"/>
                    <a:ext cx="5510" cy="20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4123" name="Rectangle 8"/>
                <p:cNvSpPr>
                  <a:spLocks noChangeArrowheads="1"/>
                </p:cNvSpPr>
                <p:nvPr/>
              </p:nvSpPr>
              <p:spPr bwMode="auto">
                <a:xfrm>
                  <a:off x="4785" y="2776"/>
                  <a:ext cx="182" cy="2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24" name="Rectangle 9"/>
                <p:cNvSpPr>
                  <a:spLocks noChangeArrowheads="1"/>
                </p:cNvSpPr>
                <p:nvPr/>
              </p:nvSpPr>
              <p:spPr bwMode="auto">
                <a:xfrm>
                  <a:off x="4510" y="2226"/>
                  <a:ext cx="182" cy="2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25" name="Rectangle 10"/>
                <p:cNvSpPr>
                  <a:spLocks noChangeArrowheads="1"/>
                </p:cNvSpPr>
                <p:nvPr/>
              </p:nvSpPr>
              <p:spPr bwMode="auto">
                <a:xfrm>
                  <a:off x="861" y="3067"/>
                  <a:ext cx="182" cy="2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4121" name="Rectangle 11"/>
              <p:cNvSpPr>
                <a:spLocks noChangeArrowheads="1"/>
              </p:cNvSpPr>
              <p:nvPr/>
            </p:nvSpPr>
            <p:spPr bwMode="auto">
              <a:xfrm>
                <a:off x="3969" y="1679"/>
                <a:ext cx="136" cy="22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119" name="Rectangle 12"/>
            <p:cNvSpPr>
              <a:spLocks noChangeArrowheads="1"/>
            </p:cNvSpPr>
            <p:nvPr/>
          </p:nvSpPr>
          <p:spPr bwMode="auto">
            <a:xfrm>
              <a:off x="2835" y="2795"/>
              <a:ext cx="181" cy="2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104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22238"/>
            <a:ext cx="8229600" cy="887412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週期表中的國中常見元素</a:t>
            </a: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65163" y="2647950"/>
            <a:ext cx="915987" cy="2974975"/>
            <a:chOff x="419" y="1668"/>
            <a:chExt cx="577" cy="1874"/>
          </a:xfrm>
        </p:grpSpPr>
        <p:sp>
          <p:nvSpPr>
            <p:cNvPr id="4116" name="Rectangle 15"/>
            <p:cNvSpPr>
              <a:spLocks noChangeArrowheads="1"/>
            </p:cNvSpPr>
            <p:nvPr/>
          </p:nvSpPr>
          <p:spPr bwMode="auto">
            <a:xfrm>
              <a:off x="534" y="1668"/>
              <a:ext cx="269" cy="1656"/>
            </a:xfrm>
            <a:prstGeom prst="rect">
              <a:avLst/>
            </a:prstGeom>
            <a:solidFill>
              <a:schemeClr val="tx2">
                <a:alpha val="34117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4117" name="Text Box 16"/>
            <p:cNvSpPr txBox="1">
              <a:spLocks noChangeArrowheads="1"/>
            </p:cNvSpPr>
            <p:nvPr/>
          </p:nvSpPr>
          <p:spPr bwMode="auto">
            <a:xfrm>
              <a:off x="419" y="3311"/>
              <a:ext cx="5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800">
                  <a:solidFill>
                    <a:srgbClr val="FF0000"/>
                  </a:solidFill>
                </a:rPr>
                <a:t>鹼金族</a:t>
              </a:r>
            </a:p>
          </p:txBody>
        </p:sp>
      </p:grpSp>
      <p:sp>
        <p:nvSpPr>
          <p:cNvPr id="1578001" name="Rectangle 17"/>
          <p:cNvSpPr>
            <a:spLocks noChangeArrowheads="1"/>
          </p:cNvSpPr>
          <p:nvPr/>
        </p:nvSpPr>
        <p:spPr bwMode="auto">
          <a:xfrm>
            <a:off x="1292225" y="2647950"/>
            <a:ext cx="447675" cy="2614613"/>
          </a:xfrm>
          <a:prstGeom prst="rect">
            <a:avLst/>
          </a:prstGeom>
          <a:solidFill>
            <a:srgbClr val="0000FF">
              <a:alpha val="36862"/>
            </a:srgbClr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1578002" name="Text Box 18"/>
          <p:cNvSpPr txBox="1">
            <a:spLocks noChangeArrowheads="1"/>
          </p:cNvSpPr>
          <p:nvPr/>
        </p:nvSpPr>
        <p:spPr bwMode="auto">
          <a:xfrm>
            <a:off x="1325563" y="2193925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>
                <a:solidFill>
                  <a:srgbClr val="0000FF"/>
                </a:solidFill>
              </a:rPr>
              <a:t>鹼土族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847013" y="2185988"/>
            <a:ext cx="1296987" cy="3049587"/>
            <a:chOff x="4943" y="1377"/>
            <a:chExt cx="817" cy="1921"/>
          </a:xfrm>
        </p:grpSpPr>
        <p:sp>
          <p:nvSpPr>
            <p:cNvPr id="4114" name="Rectangle 20"/>
            <p:cNvSpPr>
              <a:spLocks noChangeArrowheads="1"/>
            </p:cNvSpPr>
            <p:nvPr/>
          </p:nvSpPr>
          <p:spPr bwMode="auto">
            <a:xfrm>
              <a:off x="5304" y="1377"/>
              <a:ext cx="270" cy="1645"/>
            </a:xfrm>
            <a:prstGeom prst="rect">
              <a:avLst/>
            </a:prstGeom>
            <a:solidFill>
              <a:srgbClr val="0000FF">
                <a:alpha val="27843"/>
              </a:srgbClr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4115" name="Text Box 21"/>
            <p:cNvSpPr txBox="1">
              <a:spLocks noChangeArrowheads="1"/>
            </p:cNvSpPr>
            <p:nvPr/>
          </p:nvSpPr>
          <p:spPr bwMode="auto">
            <a:xfrm>
              <a:off x="4943" y="3067"/>
              <a:ext cx="8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800">
                  <a:solidFill>
                    <a:srgbClr val="0000FF"/>
                  </a:solidFill>
                </a:rPr>
                <a:t>惰性氣體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7740650" y="2179638"/>
            <a:ext cx="719138" cy="2614612"/>
            <a:chOff x="4876" y="1373"/>
            <a:chExt cx="453" cy="1647"/>
          </a:xfrm>
        </p:grpSpPr>
        <p:sp>
          <p:nvSpPr>
            <p:cNvPr id="4112" name="Rectangle 23"/>
            <p:cNvSpPr>
              <a:spLocks noChangeArrowheads="1"/>
            </p:cNvSpPr>
            <p:nvPr/>
          </p:nvSpPr>
          <p:spPr bwMode="auto">
            <a:xfrm>
              <a:off x="5012" y="1655"/>
              <a:ext cx="281" cy="1365"/>
            </a:xfrm>
            <a:prstGeom prst="rect">
              <a:avLst/>
            </a:prstGeom>
            <a:solidFill>
              <a:srgbClr val="FF00FF">
                <a:alpha val="34117"/>
              </a:srgbClr>
            </a:solidFill>
            <a:ln w="25400">
              <a:solidFill>
                <a:srgbClr val="D6009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4113" name="Text Box 24"/>
            <p:cNvSpPr txBox="1">
              <a:spLocks noChangeArrowheads="1"/>
            </p:cNvSpPr>
            <p:nvPr/>
          </p:nvSpPr>
          <p:spPr bwMode="auto">
            <a:xfrm>
              <a:off x="4876" y="1373"/>
              <a:ext cx="4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800">
                  <a:solidFill>
                    <a:srgbClr val="CC0066"/>
                  </a:solidFill>
                </a:rPr>
                <a:t>鹵素</a:t>
              </a:r>
            </a:p>
          </p:txBody>
        </p:sp>
      </p:grpSp>
      <p:sp>
        <p:nvSpPr>
          <p:cNvPr id="1578009" name="Rectangle 25"/>
          <p:cNvSpPr>
            <a:spLocks noChangeArrowheads="1"/>
          </p:cNvSpPr>
          <p:nvPr/>
        </p:nvSpPr>
        <p:spPr bwMode="auto">
          <a:xfrm>
            <a:off x="7529513" y="2641600"/>
            <a:ext cx="430212" cy="862013"/>
          </a:xfrm>
          <a:prstGeom prst="rect">
            <a:avLst/>
          </a:prstGeom>
          <a:solidFill>
            <a:schemeClr val="accent1">
              <a:alpha val="2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8010" name="Text Box 26"/>
          <p:cNvSpPr txBox="1">
            <a:spLocks noChangeArrowheads="1"/>
          </p:cNvSpPr>
          <p:nvPr/>
        </p:nvSpPr>
        <p:spPr bwMode="auto">
          <a:xfrm>
            <a:off x="2452688" y="1957388"/>
            <a:ext cx="3889375" cy="3968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0000FF"/>
                </a:solidFill>
              </a:rPr>
              <a:t>左二、右三，注意同族元素特徵</a:t>
            </a:r>
          </a:p>
        </p:txBody>
      </p:sp>
      <p:graphicFrame>
        <p:nvGraphicFramePr>
          <p:cNvPr id="1578011" name="Object 27"/>
          <p:cNvGraphicFramePr>
            <a:graphicFrameLocks noChangeAspect="1"/>
          </p:cNvGraphicFramePr>
          <p:nvPr/>
        </p:nvGraphicFramePr>
        <p:xfrm>
          <a:off x="414338" y="5570538"/>
          <a:ext cx="646112" cy="441325"/>
        </p:xfrm>
        <a:graphic>
          <a:graphicData uri="http://schemas.openxmlformats.org/presentationml/2006/ole">
            <p:oleObj spid="_x0000_s4098" name="方程式" r:id="rId5" imgW="279360" imgH="190440" progId="Equation.3">
              <p:embed/>
            </p:oleObj>
          </a:graphicData>
        </a:graphic>
      </p:graphicFrame>
      <p:graphicFrame>
        <p:nvGraphicFramePr>
          <p:cNvPr id="1578012" name="Object 28"/>
          <p:cNvGraphicFramePr>
            <a:graphicFrameLocks noChangeAspect="1"/>
          </p:cNvGraphicFramePr>
          <p:nvPr/>
        </p:nvGraphicFramePr>
        <p:xfrm>
          <a:off x="1136650" y="5554663"/>
          <a:ext cx="646113" cy="441325"/>
        </p:xfrm>
        <a:graphic>
          <a:graphicData uri="http://schemas.openxmlformats.org/presentationml/2006/ole">
            <p:oleObj spid="_x0000_s4099" name="方程式" r:id="rId6" imgW="279360" imgH="190440" progId="Equation.3">
              <p:embed/>
            </p:oleObj>
          </a:graphicData>
        </a:graphic>
      </p:graphicFrame>
      <p:graphicFrame>
        <p:nvGraphicFramePr>
          <p:cNvPr id="1578013" name="Object 29"/>
          <p:cNvGraphicFramePr>
            <a:graphicFrameLocks noChangeAspect="1"/>
          </p:cNvGraphicFramePr>
          <p:nvPr/>
        </p:nvGraphicFramePr>
        <p:xfrm>
          <a:off x="7234238" y="4872038"/>
          <a:ext cx="646112" cy="441325"/>
        </p:xfrm>
        <a:graphic>
          <a:graphicData uri="http://schemas.openxmlformats.org/presentationml/2006/ole">
            <p:oleObj spid="_x0000_s4100" name="方程式" r:id="rId7" imgW="279360" imgH="190440" progId="Equation.3">
              <p:embed/>
            </p:oleObj>
          </a:graphicData>
        </a:graphic>
      </p:graphicFrame>
      <p:graphicFrame>
        <p:nvGraphicFramePr>
          <p:cNvPr id="1578014" name="Object 30"/>
          <p:cNvGraphicFramePr>
            <a:graphicFrameLocks noChangeAspect="1"/>
          </p:cNvGraphicFramePr>
          <p:nvPr/>
        </p:nvGraphicFramePr>
        <p:xfrm>
          <a:off x="7132638" y="2055813"/>
          <a:ext cx="646112" cy="441325"/>
        </p:xfrm>
        <a:graphic>
          <a:graphicData uri="http://schemas.openxmlformats.org/presentationml/2006/ole">
            <p:oleObj spid="_x0000_s4101" name="方程式" r:id="rId8" imgW="279360" imgH="190440" progId="Equation.3">
              <p:embed/>
            </p:oleObj>
          </a:graphicData>
        </a:graphic>
      </p:graphicFrame>
      <p:graphicFrame>
        <p:nvGraphicFramePr>
          <p:cNvPr id="1578015" name="Object 31"/>
          <p:cNvGraphicFramePr>
            <a:graphicFrameLocks noChangeAspect="1"/>
          </p:cNvGraphicFramePr>
          <p:nvPr/>
        </p:nvGraphicFramePr>
        <p:xfrm>
          <a:off x="8302625" y="908050"/>
          <a:ext cx="528638" cy="441325"/>
        </p:xfrm>
        <a:graphic>
          <a:graphicData uri="http://schemas.openxmlformats.org/presentationml/2006/ole">
            <p:oleObj spid="_x0000_s4102" name="方程式" r:id="rId9" imgW="228600" imgH="190440" progId="Equation.3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78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7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78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7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7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78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78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78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78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78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8001" grpId="0" animBg="1"/>
      <p:bldP spid="1578002" grpId="0"/>
      <p:bldP spid="1578009" grpId="0" animBg="1"/>
      <p:bldP spid="15780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5075" y="1949450"/>
            <a:ext cx="6408738" cy="1200150"/>
          </a:xfrm>
        </p:spPr>
        <p:txBody>
          <a:bodyPr/>
          <a:lstStyle/>
          <a:p>
            <a:pPr algn="l" eaLnBrk="1" hangingPunct="1"/>
            <a:r>
              <a:rPr lang="en-US" altLang="zh-TW" sz="66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 </a:t>
            </a:r>
            <a:r>
              <a:rPr lang="zh-TW" altLang="en-US" sz="66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元素的分類</a:t>
            </a:r>
          </a:p>
        </p:txBody>
      </p:sp>
      <p:pic>
        <p:nvPicPr>
          <p:cNvPr id="8195" name="Picture 3" descr="welcome_00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8438" y="3759200"/>
            <a:ext cx="28336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117475"/>
            <a:ext cx="6870700" cy="84455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範例解說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30213" y="936625"/>
            <a:ext cx="8353425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>
                <a:sym typeface="Wingdings" pitchFamily="2" charset="2"/>
              </a:rPr>
              <a:t> 1.</a:t>
            </a:r>
            <a:r>
              <a:rPr lang="zh-TW" altLang="en-US">
                <a:sym typeface="Wingdings" pitchFamily="2" charset="2"/>
              </a:rPr>
              <a:t>圖為週期表，依圖表的甲、乙、丙、丁、戊的元素，回答下列問題：</a:t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/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/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/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/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/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/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/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>    何者屬於「鹼金族」？</a:t>
            </a:r>
            <a:r>
              <a:rPr lang="zh-TW" altLang="en-US" u="sng">
                <a:sym typeface="Wingdings" pitchFamily="2" charset="2"/>
              </a:rPr>
              <a:t>            </a:t>
            </a:r>
            <a:r>
              <a:rPr lang="zh-TW" altLang="en-US">
                <a:sym typeface="Wingdings" pitchFamily="2" charset="2"/>
              </a:rPr>
              <a:t>；何者屬於「鹼土族」？</a:t>
            </a:r>
            <a:r>
              <a:rPr lang="zh-TW" altLang="en-US" u="sng">
                <a:sym typeface="Wingdings" pitchFamily="2" charset="2"/>
              </a:rPr>
              <a:t>           </a:t>
            </a:r>
            <a:r>
              <a:rPr lang="zh-TW" altLang="en-US">
                <a:sym typeface="Wingdings" pitchFamily="2" charset="2"/>
              </a:rPr>
              <a:t>；</a:t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>       何者屬於「鈍氣」？</a:t>
            </a:r>
            <a:r>
              <a:rPr lang="zh-TW" altLang="en-US" u="sng">
                <a:sym typeface="Wingdings" pitchFamily="2" charset="2"/>
              </a:rPr>
              <a:t>            </a:t>
            </a:r>
            <a:r>
              <a:rPr lang="zh-TW" altLang="en-US">
                <a:sym typeface="Wingdings" pitchFamily="2" charset="2"/>
              </a:rPr>
              <a:t>；何者屬於「鹵素」？</a:t>
            </a:r>
            <a:r>
              <a:rPr lang="zh-TW" altLang="en-US" u="sng">
                <a:sym typeface="Wingdings" pitchFamily="2" charset="2"/>
              </a:rPr>
              <a:t>                </a:t>
            </a:r>
            <a:r>
              <a:rPr lang="zh-TW" altLang="en-US">
                <a:sym typeface="Wingdings" pitchFamily="2" charset="2"/>
              </a:rPr>
              <a:t> 。</a:t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>    何者屬於「金屬」？</a:t>
            </a:r>
            <a:r>
              <a:rPr lang="zh-TW" altLang="en-US" u="sng">
                <a:sym typeface="Wingdings" pitchFamily="2" charset="2"/>
              </a:rPr>
              <a:t>             </a:t>
            </a:r>
            <a:r>
              <a:rPr lang="zh-TW" altLang="en-US">
                <a:sym typeface="Wingdings" pitchFamily="2" charset="2"/>
              </a:rPr>
              <a:t>； 何者屬於「非金屬」？</a:t>
            </a:r>
            <a:r>
              <a:rPr lang="zh-TW" altLang="en-US" u="sng">
                <a:sym typeface="Wingdings" pitchFamily="2" charset="2"/>
              </a:rPr>
              <a:t>                 </a:t>
            </a:r>
            <a:r>
              <a:rPr lang="zh-TW" altLang="en-US">
                <a:sym typeface="Wingdings" pitchFamily="2" charset="2"/>
              </a:rPr>
              <a:t>。</a:t>
            </a:r>
          </a:p>
          <a:p>
            <a:r>
              <a:rPr lang="zh-TW" altLang="en-US">
                <a:sym typeface="Wingdings" pitchFamily="2" charset="2"/>
              </a:rPr>
              <a:t>    何者遇到水就會反應？</a:t>
            </a:r>
            <a:r>
              <a:rPr lang="zh-TW" altLang="en-US" u="sng">
                <a:sym typeface="Wingdings" pitchFamily="2" charset="2"/>
              </a:rPr>
              <a:t>         </a:t>
            </a:r>
            <a:r>
              <a:rPr lang="zh-TW" altLang="en-US">
                <a:sym typeface="Wingdings" pitchFamily="2" charset="2"/>
              </a:rPr>
              <a:t>，且與水形成</a:t>
            </a:r>
            <a:r>
              <a:rPr lang="zh-TW" altLang="en-US" u="sng">
                <a:sym typeface="Wingdings" pitchFamily="2" charset="2"/>
              </a:rPr>
              <a:t>           </a:t>
            </a:r>
            <a:r>
              <a:rPr lang="zh-TW" altLang="en-US">
                <a:sym typeface="Wingdings" pitchFamily="2" charset="2"/>
              </a:rPr>
              <a:t>性的水溶液。</a:t>
            </a:r>
          </a:p>
          <a:p>
            <a:r>
              <a:rPr lang="zh-TW" altLang="en-US">
                <a:sym typeface="Wingdings" pitchFamily="2" charset="2"/>
              </a:rPr>
              <a:t>    何者必須保存在礦物油中？</a:t>
            </a:r>
            <a:r>
              <a:rPr lang="zh-TW" altLang="en-US" u="sng">
                <a:sym typeface="Wingdings" pitchFamily="2" charset="2"/>
              </a:rPr>
              <a:t>          </a:t>
            </a:r>
            <a:r>
              <a:rPr lang="zh-TW" altLang="en-US">
                <a:sym typeface="Wingdings" pitchFamily="2" charset="2"/>
              </a:rPr>
              <a:t>。</a:t>
            </a:r>
          </a:p>
          <a:p>
            <a:r>
              <a:rPr lang="zh-TW" altLang="en-US">
                <a:sym typeface="Wingdings" pitchFamily="2" charset="2"/>
              </a:rPr>
              <a:t>    甲～戊，其原子序的大小順序？</a:t>
            </a:r>
            <a:r>
              <a:rPr lang="zh-TW" altLang="en-US" u="sng">
                <a:sym typeface="Wingdings" pitchFamily="2" charset="2"/>
              </a:rPr>
              <a:t>                                       </a:t>
            </a:r>
            <a:r>
              <a:rPr lang="zh-TW" altLang="en-US">
                <a:sym typeface="Wingdings" pitchFamily="2" charset="2"/>
              </a:rPr>
              <a:t>。</a:t>
            </a:r>
          </a:p>
          <a:p>
            <a:r>
              <a:rPr lang="zh-TW" altLang="en-US">
                <a:sym typeface="Wingdings" pitchFamily="2" charset="2"/>
              </a:rPr>
              <a:t>    甲～戊，何者屬於同一「族」？</a:t>
            </a:r>
            <a:r>
              <a:rPr lang="zh-TW" altLang="en-US" u="sng">
                <a:sym typeface="Wingdings" pitchFamily="2" charset="2"/>
              </a:rPr>
              <a:t>                       </a:t>
            </a:r>
            <a:r>
              <a:rPr lang="zh-TW" altLang="en-US">
                <a:sym typeface="Wingdings" pitchFamily="2" charset="2"/>
              </a:rPr>
              <a:t>。</a:t>
            </a:r>
          </a:p>
          <a:p>
            <a:r>
              <a:rPr lang="zh-TW" altLang="en-US">
                <a:sym typeface="Wingdings" pitchFamily="2" charset="2"/>
              </a:rPr>
              <a:t>    甲～戊，何者屬於同一「週期」？</a:t>
            </a:r>
            <a:r>
              <a:rPr lang="zh-TW" altLang="en-US" u="sng">
                <a:sym typeface="Wingdings" pitchFamily="2" charset="2"/>
              </a:rPr>
              <a:t>                    </a:t>
            </a:r>
            <a:r>
              <a:rPr lang="zh-TW" altLang="en-US">
                <a:sym typeface="Wingdings" pitchFamily="2" charset="2"/>
              </a:rPr>
              <a:t>。</a:t>
            </a:r>
          </a:p>
          <a:p>
            <a:r>
              <a:rPr lang="zh-TW" altLang="en-US">
                <a:sym typeface="Wingdings" pitchFamily="2" charset="2"/>
              </a:rPr>
              <a:t>    甲～戊，何者其氯化物與碳酸鈉反應會產生白色沉澱？</a:t>
            </a:r>
            <a:r>
              <a:rPr lang="zh-TW" altLang="en-US" u="sng">
                <a:sym typeface="Wingdings" pitchFamily="2" charset="2"/>
              </a:rPr>
              <a:t>             </a:t>
            </a:r>
            <a:r>
              <a:rPr lang="zh-TW" altLang="en-US">
                <a:sym typeface="Wingdings" pitchFamily="2" charset="2"/>
              </a:rPr>
              <a:t>。 </a:t>
            </a:r>
            <a:endParaRPr lang="zh-TW" altLang="zh-TW">
              <a:sym typeface="Wingdings" pitchFamily="2" charset="2"/>
            </a:endParaRPr>
          </a:p>
        </p:txBody>
      </p:sp>
      <p:sp>
        <p:nvSpPr>
          <p:cNvPr id="1582100" name="Text Box 20"/>
          <p:cNvSpPr txBox="1">
            <a:spLocks noChangeArrowheads="1"/>
          </p:cNvSpPr>
          <p:nvPr/>
        </p:nvSpPr>
        <p:spPr bwMode="auto">
          <a:xfrm>
            <a:off x="3735388" y="3590925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甲                                </a:t>
            </a:r>
          </a:p>
        </p:txBody>
      </p:sp>
      <p:pic>
        <p:nvPicPr>
          <p:cNvPr id="22533" name="Picture 39" descr="Scan0001"/>
          <p:cNvPicPr>
            <a:picLocks noChangeAspect="1" noChangeArrowheads="1"/>
          </p:cNvPicPr>
          <p:nvPr/>
        </p:nvPicPr>
        <p:blipFill>
          <a:blip r:embed="rId3" cstate="print">
            <a:lum bright="-54000" contrast="90000"/>
            <a:grayscl/>
          </a:blip>
          <a:srcRect l="6540" t="16299" r="8371" b="16069"/>
          <a:stretch>
            <a:fillRect/>
          </a:stretch>
        </p:blipFill>
        <p:spPr bwMode="auto">
          <a:xfrm>
            <a:off x="2051050" y="1341438"/>
            <a:ext cx="49688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2120" name="Text Box 40"/>
          <p:cNvSpPr txBox="1">
            <a:spLocks noChangeArrowheads="1"/>
          </p:cNvSpPr>
          <p:nvPr/>
        </p:nvSpPr>
        <p:spPr bwMode="auto">
          <a:xfrm>
            <a:off x="7346950" y="3603625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乙                                </a:t>
            </a:r>
          </a:p>
        </p:txBody>
      </p:sp>
      <p:sp>
        <p:nvSpPr>
          <p:cNvPr id="1582121" name="Text Box 41"/>
          <p:cNvSpPr txBox="1">
            <a:spLocks noChangeArrowheads="1"/>
          </p:cNvSpPr>
          <p:nvPr/>
        </p:nvSpPr>
        <p:spPr bwMode="auto">
          <a:xfrm>
            <a:off x="3500438" y="3937000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丁                                </a:t>
            </a:r>
          </a:p>
        </p:txBody>
      </p:sp>
      <p:sp>
        <p:nvSpPr>
          <p:cNvPr id="1582122" name="Text Box 42"/>
          <p:cNvSpPr txBox="1">
            <a:spLocks noChangeArrowheads="1"/>
          </p:cNvSpPr>
          <p:nvPr/>
        </p:nvSpPr>
        <p:spPr bwMode="auto">
          <a:xfrm>
            <a:off x="3384550" y="4305300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甲乙                                </a:t>
            </a:r>
          </a:p>
        </p:txBody>
      </p:sp>
      <p:sp>
        <p:nvSpPr>
          <p:cNvPr id="1582123" name="Text Box 43"/>
          <p:cNvSpPr txBox="1">
            <a:spLocks noChangeArrowheads="1"/>
          </p:cNvSpPr>
          <p:nvPr/>
        </p:nvSpPr>
        <p:spPr bwMode="auto">
          <a:xfrm>
            <a:off x="7191375" y="4244975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丙丁戊                                </a:t>
            </a:r>
          </a:p>
        </p:txBody>
      </p:sp>
      <p:sp>
        <p:nvSpPr>
          <p:cNvPr id="1582124" name="Text Box 44"/>
          <p:cNvSpPr txBox="1">
            <a:spLocks noChangeArrowheads="1"/>
          </p:cNvSpPr>
          <p:nvPr/>
        </p:nvSpPr>
        <p:spPr bwMode="auto">
          <a:xfrm>
            <a:off x="3632200" y="4618038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甲                                </a:t>
            </a:r>
          </a:p>
        </p:txBody>
      </p:sp>
      <p:sp>
        <p:nvSpPr>
          <p:cNvPr id="1582125" name="Text Box 45"/>
          <p:cNvSpPr txBox="1">
            <a:spLocks noChangeArrowheads="1"/>
          </p:cNvSpPr>
          <p:nvPr/>
        </p:nvSpPr>
        <p:spPr bwMode="auto">
          <a:xfrm>
            <a:off x="5837238" y="4589463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鹼                                </a:t>
            </a:r>
          </a:p>
        </p:txBody>
      </p:sp>
      <p:sp>
        <p:nvSpPr>
          <p:cNvPr id="1582126" name="Text Box 46"/>
          <p:cNvSpPr txBox="1">
            <a:spLocks noChangeArrowheads="1"/>
          </p:cNvSpPr>
          <p:nvPr/>
        </p:nvSpPr>
        <p:spPr bwMode="auto">
          <a:xfrm>
            <a:off x="4171950" y="4881563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甲                                </a:t>
            </a:r>
          </a:p>
        </p:txBody>
      </p:sp>
      <p:sp>
        <p:nvSpPr>
          <p:cNvPr id="1582127" name="Text Box 47"/>
          <p:cNvSpPr txBox="1">
            <a:spLocks noChangeArrowheads="1"/>
          </p:cNvSpPr>
          <p:nvPr/>
        </p:nvSpPr>
        <p:spPr bwMode="auto">
          <a:xfrm>
            <a:off x="4754563" y="5202238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乙＞戊＞丁＞丙＞甲                                </a:t>
            </a:r>
          </a:p>
        </p:txBody>
      </p:sp>
      <p:sp>
        <p:nvSpPr>
          <p:cNvPr id="1582128" name="Text Box 48"/>
          <p:cNvSpPr txBox="1">
            <a:spLocks noChangeArrowheads="1"/>
          </p:cNvSpPr>
          <p:nvPr/>
        </p:nvSpPr>
        <p:spPr bwMode="auto">
          <a:xfrm>
            <a:off x="5040313" y="5519738"/>
            <a:ext cx="722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丙戊                                </a:t>
            </a:r>
          </a:p>
        </p:txBody>
      </p:sp>
      <p:sp>
        <p:nvSpPr>
          <p:cNvPr id="1582129" name="Text Box 49"/>
          <p:cNvSpPr txBox="1">
            <a:spLocks noChangeArrowheads="1"/>
          </p:cNvSpPr>
          <p:nvPr/>
        </p:nvSpPr>
        <p:spPr bwMode="auto">
          <a:xfrm>
            <a:off x="4895850" y="5838825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甲丙丁                                </a:t>
            </a:r>
          </a:p>
        </p:txBody>
      </p:sp>
      <p:sp>
        <p:nvSpPr>
          <p:cNvPr id="1582130" name="Text Box 50"/>
          <p:cNvSpPr txBox="1">
            <a:spLocks noChangeArrowheads="1"/>
          </p:cNvSpPr>
          <p:nvPr/>
        </p:nvSpPr>
        <p:spPr bwMode="auto">
          <a:xfrm>
            <a:off x="7316788" y="6113463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乙                                </a:t>
            </a:r>
          </a:p>
        </p:txBody>
      </p:sp>
      <p:sp>
        <p:nvSpPr>
          <p:cNvPr id="1582131" name="Rectangle 51"/>
          <p:cNvSpPr>
            <a:spLocks noChangeArrowheads="1"/>
          </p:cNvSpPr>
          <p:nvPr/>
        </p:nvSpPr>
        <p:spPr bwMode="auto">
          <a:xfrm>
            <a:off x="2149475" y="1697038"/>
            <a:ext cx="241300" cy="1873250"/>
          </a:xfrm>
          <a:prstGeom prst="rect">
            <a:avLst/>
          </a:prstGeom>
          <a:solidFill>
            <a:srgbClr val="FFFF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82132" name="Rectangle 52"/>
          <p:cNvSpPr>
            <a:spLocks noChangeArrowheads="1"/>
          </p:cNvSpPr>
          <p:nvPr/>
        </p:nvSpPr>
        <p:spPr bwMode="auto">
          <a:xfrm>
            <a:off x="2408238" y="1700213"/>
            <a:ext cx="254000" cy="1827212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82133" name="Rectangle 53"/>
          <p:cNvSpPr>
            <a:spLocks noChangeArrowheads="1"/>
          </p:cNvSpPr>
          <p:nvPr/>
        </p:nvSpPr>
        <p:spPr bwMode="auto">
          <a:xfrm>
            <a:off x="6672263" y="1379538"/>
            <a:ext cx="254000" cy="1827212"/>
          </a:xfrm>
          <a:prstGeom prst="rect">
            <a:avLst/>
          </a:prstGeom>
          <a:solidFill>
            <a:srgbClr val="0000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82134" name="Rectangle 54"/>
          <p:cNvSpPr>
            <a:spLocks noChangeArrowheads="1"/>
          </p:cNvSpPr>
          <p:nvPr/>
        </p:nvSpPr>
        <p:spPr bwMode="auto">
          <a:xfrm>
            <a:off x="6413500" y="1654175"/>
            <a:ext cx="230188" cy="1547813"/>
          </a:xfrm>
          <a:prstGeom prst="rect">
            <a:avLst/>
          </a:prstGeom>
          <a:solidFill>
            <a:srgbClr val="99FF33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82135" name="Text Box 55"/>
          <p:cNvSpPr txBox="1">
            <a:spLocks noChangeArrowheads="1"/>
          </p:cNvSpPr>
          <p:nvPr/>
        </p:nvSpPr>
        <p:spPr bwMode="auto">
          <a:xfrm>
            <a:off x="6851650" y="3935413"/>
            <a:ext cx="82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丙戊                                </a:t>
            </a:r>
          </a:p>
        </p:txBody>
      </p:sp>
      <p:sp>
        <p:nvSpPr>
          <p:cNvPr id="1582136" name="Text Box 56"/>
          <p:cNvSpPr txBox="1">
            <a:spLocks noChangeArrowheads="1"/>
          </p:cNvSpPr>
          <p:nvPr/>
        </p:nvSpPr>
        <p:spPr bwMode="auto">
          <a:xfrm>
            <a:off x="2097088" y="13843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582138" name="Text Box 58"/>
          <p:cNvSpPr txBox="1">
            <a:spLocks noChangeArrowheads="1"/>
          </p:cNvSpPr>
          <p:nvPr/>
        </p:nvSpPr>
        <p:spPr bwMode="auto">
          <a:xfrm>
            <a:off x="6618288" y="13335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582139" name="Text Box 59"/>
          <p:cNvSpPr txBox="1">
            <a:spLocks noChangeArrowheads="1"/>
          </p:cNvSpPr>
          <p:nvPr/>
        </p:nvSpPr>
        <p:spPr bwMode="auto">
          <a:xfrm>
            <a:off x="2360613" y="16859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582143" name="Text Box 63"/>
          <p:cNvSpPr txBox="1">
            <a:spLocks noChangeArrowheads="1"/>
          </p:cNvSpPr>
          <p:nvPr/>
        </p:nvSpPr>
        <p:spPr bwMode="auto">
          <a:xfrm>
            <a:off x="1200150" y="1317625"/>
            <a:ext cx="936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800">
                <a:solidFill>
                  <a:srgbClr val="0000FF"/>
                </a:solidFill>
              </a:rPr>
              <a:t>原子序排法</a:t>
            </a:r>
          </a:p>
        </p:txBody>
      </p:sp>
      <p:sp>
        <p:nvSpPr>
          <p:cNvPr id="1582144" name="Line 64"/>
          <p:cNvSpPr>
            <a:spLocks noChangeShapeType="1"/>
          </p:cNvSpPr>
          <p:nvPr/>
        </p:nvSpPr>
        <p:spPr bwMode="auto">
          <a:xfrm>
            <a:off x="2522538" y="1528763"/>
            <a:ext cx="4032250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747963" y="1657350"/>
            <a:ext cx="3511550" cy="487363"/>
            <a:chOff x="1731" y="1044"/>
            <a:chExt cx="2212" cy="307"/>
          </a:xfrm>
        </p:grpSpPr>
        <p:sp>
          <p:nvSpPr>
            <p:cNvPr id="22559" name="Text Box 60"/>
            <p:cNvSpPr txBox="1">
              <a:spLocks noChangeArrowheads="1"/>
            </p:cNvSpPr>
            <p:nvPr/>
          </p:nvSpPr>
          <p:spPr bwMode="auto">
            <a:xfrm>
              <a:off x="3341" y="1056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80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22560" name="Text Box 61"/>
            <p:cNvSpPr txBox="1">
              <a:spLocks noChangeArrowheads="1"/>
            </p:cNvSpPr>
            <p:nvPr/>
          </p:nvSpPr>
          <p:spPr bwMode="auto">
            <a:xfrm>
              <a:off x="3503" y="1044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80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22561" name="Text Box 62"/>
            <p:cNvSpPr txBox="1">
              <a:spLocks noChangeArrowheads="1"/>
            </p:cNvSpPr>
            <p:nvPr/>
          </p:nvSpPr>
          <p:spPr bwMode="auto">
            <a:xfrm>
              <a:off x="3671" y="1050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80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22562" name="Line 65"/>
            <p:cNvSpPr>
              <a:spLocks noChangeShapeType="1"/>
            </p:cNvSpPr>
            <p:nvPr/>
          </p:nvSpPr>
          <p:spPr bwMode="auto">
            <a:xfrm flipV="1">
              <a:off x="1740" y="1162"/>
              <a:ext cx="1548" cy="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3" name="Line 66"/>
            <p:cNvSpPr>
              <a:spLocks noChangeShapeType="1"/>
            </p:cNvSpPr>
            <p:nvPr/>
          </p:nvSpPr>
          <p:spPr bwMode="auto">
            <a:xfrm>
              <a:off x="1731" y="1351"/>
              <a:ext cx="1512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539750" y="2276475"/>
            <a:ext cx="1584325" cy="1123950"/>
            <a:chOff x="268" y="1430"/>
            <a:chExt cx="998" cy="708"/>
          </a:xfrm>
        </p:grpSpPr>
        <p:sp>
          <p:nvSpPr>
            <p:cNvPr id="22557" name="AutoShape 68"/>
            <p:cNvSpPr>
              <a:spLocks noChangeArrowheads="1"/>
            </p:cNvSpPr>
            <p:nvPr/>
          </p:nvSpPr>
          <p:spPr bwMode="auto">
            <a:xfrm rot="5400000">
              <a:off x="552" y="1543"/>
              <a:ext cx="454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8 w 21600"/>
                <a:gd name="T13" fmla="*/ 5424 h 21600"/>
                <a:gd name="T14" fmla="*/ 18888 w 21600"/>
                <a:gd name="T15" fmla="*/ 161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58" name="Text Box 69"/>
            <p:cNvSpPr txBox="1">
              <a:spLocks noChangeArrowheads="1"/>
            </p:cNvSpPr>
            <p:nvPr/>
          </p:nvSpPr>
          <p:spPr bwMode="auto">
            <a:xfrm>
              <a:off x="268" y="1907"/>
              <a:ext cx="9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800">
                  <a:solidFill>
                    <a:srgbClr val="0000FF"/>
                  </a:solidFill>
                </a:rPr>
                <a:t>原子序愈大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2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8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82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82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82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82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82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82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82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82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82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82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82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582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582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582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582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582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82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82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582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582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2100" grpId="0"/>
      <p:bldP spid="1582120" grpId="0"/>
      <p:bldP spid="1582121" grpId="0"/>
      <p:bldP spid="1582122" grpId="0"/>
      <p:bldP spid="1582123" grpId="0"/>
      <p:bldP spid="1582124" grpId="0"/>
      <p:bldP spid="1582125" grpId="0"/>
      <p:bldP spid="1582126" grpId="0"/>
      <p:bldP spid="1582127" grpId="0"/>
      <p:bldP spid="1582128" grpId="0"/>
      <p:bldP spid="1582129" grpId="0"/>
      <p:bldP spid="1582130" grpId="0"/>
      <p:bldP spid="1582131" grpId="0" animBg="1"/>
      <p:bldP spid="1582132" grpId="0" animBg="1"/>
      <p:bldP spid="1582133" grpId="0" animBg="1"/>
      <p:bldP spid="1582134" grpId="0" animBg="1"/>
      <p:bldP spid="1582135" grpId="0"/>
      <p:bldP spid="1582136" grpId="0"/>
      <p:bldP spid="1582138" grpId="0"/>
      <p:bldP spid="1582139" grpId="0"/>
      <p:bldP spid="1582143" grpId="0"/>
      <p:bldP spid="15821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80063" y="5445125"/>
            <a:ext cx="3168650" cy="792163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bg1"/>
                </a:solidFill>
                <a:ea typeface="標楷體" pitchFamily="65" charset="-120"/>
              </a:rPr>
              <a:t>課程結束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9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5838" y="188913"/>
            <a:ext cx="6870700" cy="7874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如何將元素分類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38150" y="936625"/>
            <a:ext cx="8021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TW" sz="2400">
                <a:solidFill>
                  <a:schemeClr val="tx2"/>
                </a:solidFill>
                <a:sym typeface="Wingdings" pitchFamily="2" charset="2"/>
              </a:rPr>
              <a:t></a:t>
            </a:r>
            <a:r>
              <a:rPr lang="en-US" altLang="zh-TW" sz="2400">
                <a:sym typeface="Wingdings" pitchFamily="2" charset="2"/>
              </a:rPr>
              <a:t> </a:t>
            </a:r>
            <a:r>
              <a:rPr lang="zh-TW" altLang="en-US" sz="2400">
                <a:sym typeface="Wingdings" pitchFamily="2" charset="2"/>
              </a:rPr>
              <a:t>元素的分類：</a:t>
            </a:r>
            <a:br>
              <a:rPr lang="zh-TW" altLang="en-US" sz="2400">
                <a:sym typeface="Wingdings" pitchFamily="2" charset="2"/>
              </a:rPr>
            </a:br>
            <a:r>
              <a:rPr lang="zh-TW" altLang="en-US" sz="2400">
                <a:sym typeface="Wingdings" pitchFamily="2" charset="2"/>
              </a:rPr>
              <a:t>    </a:t>
            </a:r>
            <a:r>
              <a:rPr lang="zh-TW" altLang="en-US">
                <a:sym typeface="Wingdings" pitchFamily="2" charset="2"/>
              </a:rPr>
              <a:t>藉著元素的</a:t>
            </a:r>
            <a:r>
              <a:rPr lang="zh-TW" altLang="en-US">
                <a:solidFill>
                  <a:srgbClr val="0000FF"/>
                </a:solidFill>
                <a:sym typeface="Wingdings" pitchFamily="2" charset="2"/>
              </a:rPr>
              <a:t>物理與化學性質</a:t>
            </a:r>
            <a:r>
              <a:rPr lang="zh-TW" altLang="en-US">
                <a:sym typeface="Wingdings" pitchFamily="2" charset="2"/>
              </a:rPr>
              <a:t>，試圖找出彼此的關連性，並加以分類</a:t>
            </a:r>
          </a:p>
        </p:txBody>
      </p:sp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539750" y="2306638"/>
            <a:ext cx="3481388" cy="2895600"/>
            <a:chOff x="612" y="1434"/>
            <a:chExt cx="2193" cy="1824"/>
          </a:xfrm>
        </p:grpSpPr>
        <p:sp>
          <p:nvSpPr>
            <p:cNvPr id="9230" name="Rectangle 6"/>
            <p:cNvSpPr>
              <a:spLocks noChangeArrowheads="1"/>
            </p:cNvSpPr>
            <p:nvPr/>
          </p:nvSpPr>
          <p:spPr bwMode="auto">
            <a:xfrm>
              <a:off x="612" y="1434"/>
              <a:ext cx="2177" cy="182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31" name="Oval 7"/>
            <p:cNvSpPr>
              <a:spLocks noChangeArrowheads="1"/>
            </p:cNvSpPr>
            <p:nvPr/>
          </p:nvSpPr>
          <p:spPr bwMode="auto">
            <a:xfrm>
              <a:off x="1812" y="1770"/>
              <a:ext cx="240" cy="24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32" name="Oval 8" descr="圓球"/>
            <p:cNvSpPr>
              <a:spLocks noChangeArrowheads="1"/>
            </p:cNvSpPr>
            <p:nvPr/>
          </p:nvSpPr>
          <p:spPr bwMode="auto">
            <a:xfrm>
              <a:off x="1620" y="2202"/>
              <a:ext cx="240" cy="240"/>
            </a:xfrm>
            <a:prstGeom prst="ellipse">
              <a:avLst/>
            </a:prstGeom>
            <a:pattFill prst="sphere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33" name="Oval 9"/>
            <p:cNvSpPr>
              <a:spLocks noChangeArrowheads="1"/>
            </p:cNvSpPr>
            <p:nvPr/>
          </p:nvSpPr>
          <p:spPr bwMode="auto">
            <a:xfrm>
              <a:off x="2052" y="2826"/>
              <a:ext cx="240" cy="24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34" name="Oval 10"/>
            <p:cNvSpPr>
              <a:spLocks noChangeArrowheads="1"/>
            </p:cNvSpPr>
            <p:nvPr/>
          </p:nvSpPr>
          <p:spPr bwMode="auto">
            <a:xfrm>
              <a:off x="1044" y="1626"/>
              <a:ext cx="240" cy="24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35" name="Oval 11"/>
            <p:cNvSpPr>
              <a:spLocks noChangeArrowheads="1"/>
            </p:cNvSpPr>
            <p:nvPr/>
          </p:nvSpPr>
          <p:spPr bwMode="auto">
            <a:xfrm>
              <a:off x="660" y="2010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36" name="Oval 12" descr="瓦片"/>
            <p:cNvSpPr>
              <a:spLocks noChangeArrowheads="1"/>
            </p:cNvSpPr>
            <p:nvPr/>
          </p:nvSpPr>
          <p:spPr bwMode="auto">
            <a:xfrm>
              <a:off x="1044" y="2346"/>
              <a:ext cx="336" cy="336"/>
            </a:xfrm>
            <a:prstGeom prst="ellipse">
              <a:avLst/>
            </a:prstGeom>
            <a:pattFill prst="shingle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37" name="Oval 13"/>
            <p:cNvSpPr>
              <a:spLocks noChangeArrowheads="1"/>
            </p:cNvSpPr>
            <p:nvPr/>
          </p:nvSpPr>
          <p:spPr bwMode="auto">
            <a:xfrm>
              <a:off x="708" y="2826"/>
              <a:ext cx="336" cy="336"/>
            </a:xfrm>
            <a:prstGeom prst="ellipse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38" name="Oval 14"/>
            <p:cNvSpPr>
              <a:spLocks noChangeArrowheads="1"/>
            </p:cNvSpPr>
            <p:nvPr/>
          </p:nvSpPr>
          <p:spPr bwMode="auto">
            <a:xfrm>
              <a:off x="756" y="1530"/>
              <a:ext cx="192" cy="192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39" name="Oval 15"/>
            <p:cNvSpPr>
              <a:spLocks noChangeArrowheads="1"/>
            </p:cNvSpPr>
            <p:nvPr/>
          </p:nvSpPr>
          <p:spPr bwMode="auto">
            <a:xfrm>
              <a:off x="1332" y="1530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0" name="Oval 16"/>
            <p:cNvSpPr>
              <a:spLocks noChangeArrowheads="1"/>
            </p:cNvSpPr>
            <p:nvPr/>
          </p:nvSpPr>
          <p:spPr bwMode="auto">
            <a:xfrm>
              <a:off x="1140" y="2010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1" name="Oval 17"/>
            <p:cNvSpPr>
              <a:spLocks noChangeArrowheads="1"/>
            </p:cNvSpPr>
            <p:nvPr/>
          </p:nvSpPr>
          <p:spPr bwMode="auto">
            <a:xfrm>
              <a:off x="708" y="2442"/>
              <a:ext cx="192" cy="192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2" name="Oval 18"/>
            <p:cNvSpPr>
              <a:spLocks noChangeArrowheads="1"/>
            </p:cNvSpPr>
            <p:nvPr/>
          </p:nvSpPr>
          <p:spPr bwMode="auto">
            <a:xfrm>
              <a:off x="1428" y="2490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3" name="Oval 19" descr="寬左斜對角線"/>
            <p:cNvSpPr>
              <a:spLocks noChangeArrowheads="1"/>
            </p:cNvSpPr>
            <p:nvPr/>
          </p:nvSpPr>
          <p:spPr bwMode="auto">
            <a:xfrm>
              <a:off x="1476" y="2922"/>
              <a:ext cx="240" cy="240"/>
            </a:xfrm>
            <a:prstGeom prst="ellipse">
              <a:avLst/>
            </a:prstGeom>
            <a:pattFill prst="wdDnDiag">
              <a:fgClr>
                <a:srgbClr val="333333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4" name="Oval 20"/>
            <p:cNvSpPr>
              <a:spLocks noChangeArrowheads="1"/>
            </p:cNvSpPr>
            <p:nvPr/>
          </p:nvSpPr>
          <p:spPr bwMode="auto">
            <a:xfrm>
              <a:off x="1668" y="1530"/>
              <a:ext cx="240" cy="24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5" name="Oval 21"/>
            <p:cNvSpPr>
              <a:spLocks noChangeArrowheads="1"/>
            </p:cNvSpPr>
            <p:nvPr/>
          </p:nvSpPr>
          <p:spPr bwMode="auto">
            <a:xfrm>
              <a:off x="1140" y="2826"/>
              <a:ext cx="240" cy="240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6" name="Oval 22"/>
            <p:cNvSpPr>
              <a:spLocks noChangeArrowheads="1"/>
            </p:cNvSpPr>
            <p:nvPr/>
          </p:nvSpPr>
          <p:spPr bwMode="auto">
            <a:xfrm>
              <a:off x="2052" y="2346"/>
              <a:ext cx="240" cy="24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7" name="Oval 23"/>
            <p:cNvSpPr>
              <a:spLocks noChangeArrowheads="1"/>
            </p:cNvSpPr>
            <p:nvPr/>
          </p:nvSpPr>
          <p:spPr bwMode="auto">
            <a:xfrm>
              <a:off x="2100" y="1914"/>
              <a:ext cx="336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8" name="Oval 24"/>
            <p:cNvSpPr>
              <a:spLocks noChangeArrowheads="1"/>
            </p:cNvSpPr>
            <p:nvPr/>
          </p:nvSpPr>
          <p:spPr bwMode="auto">
            <a:xfrm>
              <a:off x="1380" y="1770"/>
              <a:ext cx="336" cy="336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49" name="Oval 25"/>
            <p:cNvSpPr>
              <a:spLocks noChangeArrowheads="1"/>
            </p:cNvSpPr>
            <p:nvPr/>
          </p:nvSpPr>
          <p:spPr bwMode="auto">
            <a:xfrm>
              <a:off x="2100" y="1482"/>
              <a:ext cx="336" cy="33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50" name="Oval 26"/>
            <p:cNvSpPr>
              <a:spLocks noChangeArrowheads="1"/>
            </p:cNvSpPr>
            <p:nvPr/>
          </p:nvSpPr>
          <p:spPr bwMode="auto">
            <a:xfrm>
              <a:off x="1716" y="2538"/>
              <a:ext cx="336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51" name="Text Box 27"/>
            <p:cNvSpPr txBox="1">
              <a:spLocks noChangeArrowheads="1"/>
            </p:cNvSpPr>
            <p:nvPr/>
          </p:nvSpPr>
          <p:spPr bwMode="auto">
            <a:xfrm>
              <a:off x="2424" y="1505"/>
              <a:ext cx="3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/>
                <a:t>…..</a:t>
              </a:r>
            </a:p>
          </p:txBody>
        </p:sp>
        <p:sp>
          <p:nvSpPr>
            <p:cNvPr id="9252" name="Text Box 28"/>
            <p:cNvSpPr txBox="1">
              <a:spLocks noChangeArrowheads="1"/>
            </p:cNvSpPr>
            <p:nvPr/>
          </p:nvSpPr>
          <p:spPr bwMode="auto">
            <a:xfrm>
              <a:off x="2404" y="1924"/>
              <a:ext cx="3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/>
                <a:t>…..</a:t>
              </a:r>
            </a:p>
          </p:txBody>
        </p:sp>
        <p:sp>
          <p:nvSpPr>
            <p:cNvPr id="9253" name="Text Box 29"/>
            <p:cNvSpPr txBox="1">
              <a:spLocks noChangeArrowheads="1"/>
            </p:cNvSpPr>
            <p:nvPr/>
          </p:nvSpPr>
          <p:spPr bwMode="auto">
            <a:xfrm>
              <a:off x="2395" y="2318"/>
              <a:ext cx="3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/>
                <a:t>…..</a:t>
              </a:r>
            </a:p>
          </p:txBody>
        </p:sp>
        <p:sp>
          <p:nvSpPr>
            <p:cNvPr id="9254" name="Text Box 30"/>
            <p:cNvSpPr txBox="1">
              <a:spLocks noChangeArrowheads="1"/>
            </p:cNvSpPr>
            <p:nvPr/>
          </p:nvSpPr>
          <p:spPr bwMode="auto">
            <a:xfrm>
              <a:off x="2381" y="2840"/>
              <a:ext cx="3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/>
                <a:t>…..</a:t>
              </a: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4110038" y="2420938"/>
            <a:ext cx="1368425" cy="1600200"/>
            <a:chOff x="2653" y="1390"/>
            <a:chExt cx="862" cy="1034"/>
          </a:xfrm>
        </p:grpSpPr>
        <p:sp>
          <p:nvSpPr>
            <p:cNvPr id="9227" name="AutoShape 49"/>
            <p:cNvSpPr>
              <a:spLocks noChangeArrowheads="1"/>
            </p:cNvSpPr>
            <p:nvPr/>
          </p:nvSpPr>
          <p:spPr bwMode="auto">
            <a:xfrm>
              <a:off x="2653" y="1616"/>
              <a:ext cx="862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434 h 21600"/>
                <a:gd name="T14" fmla="*/ 18894 w 21600"/>
                <a:gd name="T15" fmla="*/ 162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8" name="Text Box 50"/>
            <p:cNvSpPr txBox="1">
              <a:spLocks noChangeArrowheads="1"/>
            </p:cNvSpPr>
            <p:nvPr/>
          </p:nvSpPr>
          <p:spPr bwMode="auto">
            <a:xfrm>
              <a:off x="2799" y="1390"/>
              <a:ext cx="545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solidFill>
                    <a:srgbClr val="0000FF"/>
                  </a:solidFill>
                </a:rPr>
                <a:t>命名</a:t>
              </a:r>
            </a:p>
          </p:txBody>
        </p:sp>
        <p:sp>
          <p:nvSpPr>
            <p:cNvPr id="9229" name="Text Box 51"/>
            <p:cNvSpPr txBox="1">
              <a:spLocks noChangeArrowheads="1"/>
            </p:cNvSpPr>
            <p:nvPr/>
          </p:nvSpPr>
          <p:spPr bwMode="auto">
            <a:xfrm>
              <a:off x="2808" y="1971"/>
              <a:ext cx="473" cy="453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/>
                <a:t>元素符號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5465763" y="2420938"/>
            <a:ext cx="1547812" cy="2205037"/>
            <a:chOff x="3443" y="1525"/>
            <a:chExt cx="975" cy="1389"/>
          </a:xfrm>
        </p:grpSpPr>
        <p:sp>
          <p:nvSpPr>
            <p:cNvPr id="9224" name="AutoShape 52"/>
            <p:cNvSpPr>
              <a:spLocks noChangeArrowheads="1"/>
            </p:cNvSpPr>
            <p:nvPr/>
          </p:nvSpPr>
          <p:spPr bwMode="auto">
            <a:xfrm>
              <a:off x="3506" y="1731"/>
              <a:ext cx="862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3 w 21600"/>
                <a:gd name="T13" fmla="*/ 5434 h 21600"/>
                <a:gd name="T14" fmla="*/ 18894 w 21600"/>
                <a:gd name="T15" fmla="*/ 162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25" name="Text Box 53"/>
            <p:cNvSpPr txBox="1">
              <a:spLocks noChangeArrowheads="1"/>
            </p:cNvSpPr>
            <p:nvPr/>
          </p:nvSpPr>
          <p:spPr bwMode="auto">
            <a:xfrm>
              <a:off x="3696" y="1525"/>
              <a:ext cx="5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solidFill>
                    <a:srgbClr val="0000FF"/>
                  </a:solidFill>
                </a:rPr>
                <a:t>探索</a:t>
              </a:r>
            </a:p>
          </p:txBody>
        </p:sp>
        <p:sp>
          <p:nvSpPr>
            <p:cNvPr id="9226" name="Text Box 54"/>
            <p:cNvSpPr txBox="1">
              <a:spLocks noChangeArrowheads="1"/>
            </p:cNvSpPr>
            <p:nvPr/>
          </p:nvSpPr>
          <p:spPr bwMode="auto">
            <a:xfrm>
              <a:off x="3443" y="2088"/>
              <a:ext cx="975" cy="826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sym typeface="Wingdings" pitchFamily="2" charset="2"/>
                </a:rPr>
                <a:t> </a:t>
              </a:r>
              <a:r>
                <a:rPr lang="zh-TW" altLang="en-US">
                  <a:sym typeface="Wingdings" pitchFamily="2" charset="2"/>
                </a:rPr>
                <a:t>物理性質</a:t>
              </a:r>
              <a:br>
                <a:rPr lang="zh-TW" altLang="en-US">
                  <a:sym typeface="Wingdings" pitchFamily="2" charset="2"/>
                </a:rPr>
              </a:br>
              <a:r>
                <a:rPr lang="zh-TW" altLang="en-US">
                  <a:sym typeface="Wingdings" pitchFamily="2" charset="2"/>
                </a:rPr>
                <a:t> 化學性質</a:t>
              </a:r>
              <a:br>
                <a:rPr lang="zh-TW" altLang="en-US">
                  <a:sym typeface="Wingdings" pitchFamily="2" charset="2"/>
                </a:rPr>
              </a:br>
              <a:r>
                <a:rPr lang="zh-TW" altLang="en-US">
                  <a:sym typeface="Wingdings" pitchFamily="2" charset="2"/>
                </a:rPr>
                <a:t> 物質狀態</a:t>
              </a:r>
              <a:br>
                <a:rPr lang="zh-TW" altLang="en-US">
                  <a:sym typeface="Wingdings" pitchFamily="2" charset="2"/>
                </a:rPr>
              </a:br>
              <a:r>
                <a:rPr lang="zh-TW" altLang="en-US">
                  <a:sym typeface="Wingdings" pitchFamily="2" charset="2"/>
                </a:rPr>
                <a:t>    </a:t>
              </a:r>
              <a:r>
                <a:rPr lang="en-US" altLang="zh-TW">
                  <a:sym typeface="Wingdings" pitchFamily="2" charset="2"/>
                </a:rPr>
                <a:t>…..</a:t>
              </a:r>
            </a:p>
          </p:txBody>
        </p:sp>
      </p:grpSp>
      <p:sp>
        <p:nvSpPr>
          <p:cNvPr id="1563706" name="Text Box 58"/>
          <p:cNvSpPr txBox="1">
            <a:spLocks noChangeArrowheads="1"/>
          </p:cNvSpPr>
          <p:nvPr/>
        </p:nvSpPr>
        <p:spPr bwMode="auto">
          <a:xfrm>
            <a:off x="7165975" y="2579688"/>
            <a:ext cx="1368425" cy="7937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  <a:defRPr/>
            </a:pPr>
            <a:r>
              <a:rPr lang="zh-TW" altLang="en-US"/>
              <a:t>元素間</a:t>
            </a:r>
            <a:br>
              <a:rPr lang="zh-TW" altLang="en-US"/>
            </a:br>
            <a:r>
              <a:rPr lang="zh-TW" altLang="en-US"/>
              <a:t>的關聯性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63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37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9450" y="1733550"/>
            <a:ext cx="7440613" cy="1200150"/>
          </a:xfrm>
        </p:spPr>
        <p:txBody>
          <a:bodyPr/>
          <a:lstStyle/>
          <a:p>
            <a:pPr algn="l" eaLnBrk="1" hangingPunct="1"/>
            <a:r>
              <a:rPr lang="en-US" altLang="zh-TW" sz="66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 </a:t>
            </a:r>
            <a:r>
              <a:rPr lang="zh-TW" altLang="en-US" sz="660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元素分類探索一</a:t>
            </a:r>
          </a:p>
        </p:txBody>
      </p:sp>
      <p:pic>
        <p:nvPicPr>
          <p:cNvPr id="10243" name="Picture 3" descr="welcome_00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8438" y="3759200"/>
            <a:ext cx="28336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44563" y="188913"/>
            <a:ext cx="6870700" cy="84455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元素分類探索活動一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38150" y="936625"/>
            <a:ext cx="80216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TW" sz="2400">
                <a:solidFill>
                  <a:schemeClr val="tx2"/>
                </a:solidFill>
                <a:sym typeface="Wingdings" pitchFamily="2" charset="2"/>
              </a:rPr>
              <a:t></a:t>
            </a:r>
            <a:r>
              <a:rPr lang="en-US" altLang="zh-TW" sz="2400">
                <a:sym typeface="Wingdings" pitchFamily="2" charset="2"/>
              </a:rPr>
              <a:t> </a:t>
            </a:r>
            <a:r>
              <a:rPr lang="zh-TW" altLang="en-US" sz="2400">
                <a:sym typeface="Wingdings" pitchFamily="2" charset="2"/>
              </a:rPr>
              <a:t>元素的分類：鉀</a:t>
            </a:r>
            <a:r>
              <a:rPr lang="zh-TW" altLang="en-US">
                <a:sym typeface="Wingdings" pitchFamily="2" charset="2"/>
              </a:rPr>
              <a:t>、</a:t>
            </a:r>
            <a:r>
              <a:rPr lang="zh-TW" altLang="en-US" sz="2400">
                <a:sym typeface="Wingdings" pitchFamily="2" charset="2"/>
              </a:rPr>
              <a:t>鈉</a:t>
            </a:r>
            <a:r>
              <a:rPr lang="zh-TW" altLang="en-US">
                <a:sym typeface="Wingdings" pitchFamily="2" charset="2"/>
              </a:rPr>
              <a:t>、</a:t>
            </a:r>
            <a:r>
              <a:rPr lang="zh-TW" altLang="en-US" sz="2400">
                <a:sym typeface="Wingdings" pitchFamily="2" charset="2"/>
              </a:rPr>
              <a:t>鋁</a:t>
            </a:r>
            <a:r>
              <a:rPr lang="zh-TW" altLang="en-US">
                <a:sym typeface="Wingdings" pitchFamily="2" charset="2"/>
              </a:rPr>
              <a:t>、</a:t>
            </a:r>
            <a:r>
              <a:rPr lang="zh-TW" altLang="en-US" sz="2400">
                <a:sym typeface="Wingdings" pitchFamily="2" charset="2"/>
              </a:rPr>
              <a:t>鐵</a:t>
            </a:r>
            <a:r>
              <a:rPr lang="zh-TW" altLang="en-US">
                <a:sym typeface="Wingdings" pitchFamily="2" charset="2"/>
              </a:rPr>
              <a:t>、</a:t>
            </a:r>
            <a:r>
              <a:rPr lang="zh-TW" altLang="en-US" sz="2400">
                <a:sym typeface="Wingdings" pitchFamily="2" charset="2"/>
              </a:rPr>
              <a:t>銅</a:t>
            </a:r>
            <a:r>
              <a:rPr lang="zh-TW" altLang="en-US">
                <a:sym typeface="Wingdings" pitchFamily="2" charset="2"/>
              </a:rPr>
              <a:t>、</a:t>
            </a:r>
            <a:r>
              <a:rPr lang="zh-TW" altLang="en-US" sz="2400">
                <a:sym typeface="Wingdings" pitchFamily="2" charset="2"/>
              </a:rPr>
              <a:t>鋅</a:t>
            </a:r>
          </a:p>
        </p:txBody>
      </p:sp>
      <p:sp>
        <p:nvSpPr>
          <p:cNvPr id="1564679" name="Text Box 7"/>
          <p:cNvSpPr txBox="1">
            <a:spLocks noChangeArrowheads="1"/>
          </p:cNvSpPr>
          <p:nvPr/>
        </p:nvSpPr>
        <p:spPr bwMode="auto">
          <a:xfrm>
            <a:off x="2195513" y="1700213"/>
            <a:ext cx="4357687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2400">
                <a:sym typeface="Wingdings" pitchFamily="2" charset="2"/>
              </a:rPr>
              <a:t>鉀、鈉</a:t>
            </a:r>
            <a:r>
              <a:rPr lang="zh-TW" altLang="en-US">
                <a:sym typeface="Wingdings" pitchFamily="2" charset="2"/>
              </a:rPr>
              <a:t>、</a:t>
            </a:r>
            <a:r>
              <a:rPr lang="zh-TW" altLang="en-US" sz="2400">
                <a:sym typeface="Wingdings" pitchFamily="2" charset="2"/>
              </a:rPr>
              <a:t>鋁、鐵</a:t>
            </a:r>
            <a:r>
              <a:rPr lang="zh-TW" altLang="en-US">
                <a:sym typeface="Wingdings" pitchFamily="2" charset="2"/>
              </a:rPr>
              <a:t>、</a:t>
            </a:r>
            <a:r>
              <a:rPr lang="zh-TW" altLang="en-US" sz="2400">
                <a:sym typeface="Wingdings" pitchFamily="2" charset="2"/>
              </a:rPr>
              <a:t>銅、鋅</a:t>
            </a:r>
          </a:p>
        </p:txBody>
      </p:sp>
      <p:grpSp>
        <p:nvGrpSpPr>
          <p:cNvPr id="11269" name="Group 31"/>
          <p:cNvGrpSpPr>
            <a:grpSpLocks/>
          </p:cNvGrpSpPr>
          <p:nvPr/>
        </p:nvGrpSpPr>
        <p:grpSpPr bwMode="auto">
          <a:xfrm>
            <a:off x="1331913" y="2205038"/>
            <a:ext cx="5930900" cy="1090612"/>
            <a:chOff x="839" y="1389"/>
            <a:chExt cx="3736" cy="687"/>
          </a:xfrm>
        </p:grpSpPr>
        <p:sp>
          <p:nvSpPr>
            <p:cNvPr id="1564686" name="AutoShape 14"/>
            <p:cNvSpPr>
              <a:spLocks noChangeArrowheads="1"/>
            </p:cNvSpPr>
            <p:nvPr/>
          </p:nvSpPr>
          <p:spPr bwMode="auto">
            <a:xfrm>
              <a:off x="839" y="1752"/>
              <a:ext cx="1015" cy="32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/>
                <a:t>物理性質</a:t>
              </a:r>
            </a:p>
          </p:txBody>
        </p:sp>
        <p:sp>
          <p:nvSpPr>
            <p:cNvPr id="1564687" name="AutoShape 15"/>
            <p:cNvSpPr>
              <a:spLocks noChangeArrowheads="1"/>
            </p:cNvSpPr>
            <p:nvPr/>
          </p:nvSpPr>
          <p:spPr bwMode="auto">
            <a:xfrm>
              <a:off x="3560" y="1752"/>
              <a:ext cx="1015" cy="32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/>
                <a:t>化學性質</a:t>
              </a:r>
            </a:p>
          </p:txBody>
        </p:sp>
        <p:grpSp>
          <p:nvGrpSpPr>
            <p:cNvPr id="11289" name="Group 30"/>
            <p:cNvGrpSpPr>
              <a:grpSpLocks/>
            </p:cNvGrpSpPr>
            <p:nvPr/>
          </p:nvGrpSpPr>
          <p:grpSpPr bwMode="auto">
            <a:xfrm>
              <a:off x="1383" y="1389"/>
              <a:ext cx="2767" cy="363"/>
              <a:chOff x="1383" y="1389"/>
              <a:chExt cx="2767" cy="363"/>
            </a:xfrm>
          </p:grpSpPr>
          <p:sp>
            <p:nvSpPr>
              <p:cNvPr id="11290" name="Line 16"/>
              <p:cNvSpPr>
                <a:spLocks noChangeShapeType="1"/>
              </p:cNvSpPr>
              <p:nvPr/>
            </p:nvSpPr>
            <p:spPr bwMode="auto">
              <a:xfrm>
                <a:off x="2789" y="1389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91" name="Line 17"/>
              <p:cNvSpPr>
                <a:spLocks noChangeShapeType="1"/>
              </p:cNvSpPr>
              <p:nvPr/>
            </p:nvSpPr>
            <p:spPr bwMode="auto">
              <a:xfrm>
                <a:off x="1383" y="1571"/>
                <a:ext cx="27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92" name="Line 18"/>
              <p:cNvSpPr>
                <a:spLocks noChangeShapeType="1"/>
              </p:cNvSpPr>
              <p:nvPr/>
            </p:nvSpPr>
            <p:spPr bwMode="auto">
              <a:xfrm>
                <a:off x="1383" y="1570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93" name="Line 19"/>
              <p:cNvSpPr>
                <a:spLocks noChangeShapeType="1"/>
              </p:cNvSpPr>
              <p:nvPr/>
            </p:nvSpPr>
            <p:spPr bwMode="auto">
              <a:xfrm>
                <a:off x="4143" y="156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755650" y="3357563"/>
            <a:ext cx="2879725" cy="1511300"/>
            <a:chOff x="476" y="2115"/>
            <a:chExt cx="1814" cy="952"/>
          </a:xfrm>
        </p:grpSpPr>
        <p:sp>
          <p:nvSpPr>
            <p:cNvPr id="1564680" name="Rectangle 8"/>
            <p:cNvSpPr>
              <a:spLocks noChangeArrowheads="1"/>
            </p:cNvSpPr>
            <p:nvPr/>
          </p:nvSpPr>
          <p:spPr bwMode="auto">
            <a:xfrm>
              <a:off x="476" y="2568"/>
              <a:ext cx="726" cy="3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/>
                <a:t>外觀</a:t>
              </a:r>
            </a:p>
          </p:txBody>
        </p:sp>
        <p:sp>
          <p:nvSpPr>
            <p:cNvPr id="1564681" name="Rectangle 9"/>
            <p:cNvSpPr>
              <a:spLocks noChangeArrowheads="1"/>
            </p:cNvSpPr>
            <p:nvPr/>
          </p:nvSpPr>
          <p:spPr bwMode="auto">
            <a:xfrm>
              <a:off x="1519" y="2568"/>
              <a:ext cx="771" cy="49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/>
                <a:t>在水中</a:t>
              </a:r>
              <a:br>
                <a:rPr lang="zh-TW" altLang="en-US"/>
              </a:br>
              <a:r>
                <a:rPr lang="zh-TW" altLang="en-US"/>
                <a:t>的沉浮</a:t>
              </a:r>
            </a:p>
          </p:txBody>
        </p:sp>
        <p:sp>
          <p:nvSpPr>
            <p:cNvPr id="11283" name="Line 21"/>
            <p:cNvSpPr>
              <a:spLocks noChangeShapeType="1"/>
            </p:cNvSpPr>
            <p:nvPr/>
          </p:nvSpPr>
          <p:spPr bwMode="auto">
            <a:xfrm>
              <a:off x="1383" y="2115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84" name="Line 23"/>
            <p:cNvSpPr>
              <a:spLocks noChangeShapeType="1"/>
            </p:cNvSpPr>
            <p:nvPr/>
          </p:nvSpPr>
          <p:spPr bwMode="auto">
            <a:xfrm>
              <a:off x="839" y="2341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85" name="Line 24"/>
            <p:cNvSpPr>
              <a:spLocks noChangeShapeType="1"/>
            </p:cNvSpPr>
            <p:nvPr/>
          </p:nvSpPr>
          <p:spPr bwMode="auto">
            <a:xfrm>
              <a:off x="839" y="234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86" name="Line 25"/>
            <p:cNvSpPr>
              <a:spLocks noChangeShapeType="1"/>
            </p:cNvSpPr>
            <p:nvPr/>
          </p:nvSpPr>
          <p:spPr bwMode="auto">
            <a:xfrm>
              <a:off x="1882" y="234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932363" y="3327400"/>
            <a:ext cx="3182937" cy="1549400"/>
            <a:chOff x="3107" y="2096"/>
            <a:chExt cx="2005" cy="976"/>
          </a:xfrm>
        </p:grpSpPr>
        <p:sp>
          <p:nvSpPr>
            <p:cNvPr id="1564682" name="Rectangle 10"/>
            <p:cNvSpPr>
              <a:spLocks noChangeArrowheads="1"/>
            </p:cNvSpPr>
            <p:nvPr/>
          </p:nvSpPr>
          <p:spPr bwMode="auto">
            <a:xfrm>
              <a:off x="3107" y="2568"/>
              <a:ext cx="817" cy="49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/>
                <a:t>與</a:t>
              </a:r>
              <a:r>
                <a:rPr lang="zh-TW" altLang="en-US">
                  <a:solidFill>
                    <a:srgbClr val="0000FF"/>
                  </a:solidFill>
                </a:rPr>
                <a:t>水</a:t>
              </a:r>
              <a:r>
                <a:rPr lang="zh-TW" altLang="en-US"/>
                <a:t/>
              </a:r>
              <a:br>
                <a:rPr lang="zh-TW" altLang="en-US"/>
              </a:br>
              <a:r>
                <a:rPr lang="zh-TW" altLang="en-US"/>
                <a:t>的反應性</a:t>
              </a:r>
            </a:p>
          </p:txBody>
        </p:sp>
        <p:sp>
          <p:nvSpPr>
            <p:cNvPr id="1564684" name="Rectangle 12"/>
            <p:cNvSpPr>
              <a:spLocks noChangeArrowheads="1"/>
            </p:cNvSpPr>
            <p:nvPr/>
          </p:nvSpPr>
          <p:spPr bwMode="auto">
            <a:xfrm>
              <a:off x="4286" y="2568"/>
              <a:ext cx="826" cy="5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/>
                <a:t>與</a:t>
              </a:r>
              <a:r>
                <a:rPr lang="zh-TW" altLang="en-US">
                  <a:solidFill>
                    <a:srgbClr val="0000FF"/>
                  </a:solidFill>
                </a:rPr>
                <a:t>鹽酸</a:t>
              </a:r>
              <a:r>
                <a:rPr lang="zh-TW" altLang="en-US"/>
                <a:t/>
              </a:r>
              <a:br>
                <a:rPr lang="zh-TW" altLang="en-US"/>
              </a:br>
              <a:r>
                <a:rPr lang="zh-TW" altLang="en-US"/>
                <a:t>的反應性</a:t>
              </a:r>
            </a:p>
          </p:txBody>
        </p:sp>
        <p:sp>
          <p:nvSpPr>
            <p:cNvPr id="11277" name="Line 22"/>
            <p:cNvSpPr>
              <a:spLocks noChangeShapeType="1"/>
            </p:cNvSpPr>
            <p:nvPr/>
          </p:nvSpPr>
          <p:spPr bwMode="auto">
            <a:xfrm>
              <a:off x="4134" y="2096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78" name="Line 26"/>
            <p:cNvSpPr>
              <a:spLocks noChangeShapeType="1"/>
            </p:cNvSpPr>
            <p:nvPr/>
          </p:nvSpPr>
          <p:spPr bwMode="auto">
            <a:xfrm>
              <a:off x="3515" y="2323"/>
              <a:ext cx="11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79" name="Line 27"/>
            <p:cNvSpPr>
              <a:spLocks noChangeShapeType="1"/>
            </p:cNvSpPr>
            <p:nvPr/>
          </p:nvSpPr>
          <p:spPr bwMode="auto">
            <a:xfrm>
              <a:off x="3515" y="233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80" name="Line 28"/>
            <p:cNvSpPr>
              <a:spLocks noChangeShapeType="1"/>
            </p:cNvSpPr>
            <p:nvPr/>
          </p:nvSpPr>
          <p:spPr bwMode="auto">
            <a:xfrm>
              <a:off x="4694" y="2323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613275" y="4941888"/>
            <a:ext cx="1957388" cy="1425575"/>
            <a:chOff x="2906" y="3113"/>
            <a:chExt cx="1233" cy="898"/>
          </a:xfrm>
        </p:grpSpPr>
        <p:sp>
          <p:nvSpPr>
            <p:cNvPr id="1564683" name="Rectangle 11"/>
            <p:cNvSpPr>
              <a:spLocks noChangeArrowheads="1"/>
            </p:cNvSpPr>
            <p:nvPr/>
          </p:nvSpPr>
          <p:spPr bwMode="auto">
            <a:xfrm>
              <a:off x="2906" y="3512"/>
              <a:ext cx="1233" cy="49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/>
                <a:t>與水反應後</a:t>
              </a:r>
              <a:br>
                <a:rPr lang="zh-TW" altLang="en-US"/>
              </a:br>
              <a:r>
                <a:rPr lang="zh-TW" altLang="en-US"/>
                <a:t>水溶液的酸鹼性</a:t>
              </a:r>
            </a:p>
          </p:txBody>
        </p:sp>
        <p:sp>
          <p:nvSpPr>
            <p:cNvPr id="11274" name="Line 29"/>
            <p:cNvSpPr>
              <a:spLocks noChangeShapeType="1"/>
            </p:cNvSpPr>
            <p:nvPr/>
          </p:nvSpPr>
          <p:spPr bwMode="auto">
            <a:xfrm>
              <a:off x="3515" y="3113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4563" y="188913"/>
            <a:ext cx="6870700" cy="84455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元素分類探索示意圖</a:t>
            </a:r>
          </a:p>
        </p:txBody>
      </p:sp>
      <p:grpSp>
        <p:nvGrpSpPr>
          <p:cNvPr id="12291" name="Group 35"/>
          <p:cNvGrpSpPr>
            <a:grpSpLocks/>
          </p:cNvGrpSpPr>
          <p:nvPr/>
        </p:nvGrpSpPr>
        <p:grpSpPr bwMode="auto">
          <a:xfrm>
            <a:off x="395288" y="1916113"/>
            <a:ext cx="8424862" cy="3954462"/>
            <a:chOff x="113" y="1298"/>
            <a:chExt cx="5307" cy="2491"/>
          </a:xfrm>
        </p:grpSpPr>
        <p:pic>
          <p:nvPicPr>
            <p:cNvPr id="12299" name="Picture 30"/>
            <p:cNvPicPr>
              <a:picLocks noChangeAspect="1" noChangeArrowheads="1"/>
            </p:cNvPicPr>
            <p:nvPr/>
          </p:nvPicPr>
          <p:blipFill>
            <a:blip r:embed="rId3" cstate="print">
              <a:lum bright="-18000" contrast="48000"/>
            </a:blip>
            <a:srcRect/>
            <a:stretch>
              <a:fillRect/>
            </a:stretch>
          </p:blipFill>
          <p:spPr bwMode="auto">
            <a:xfrm>
              <a:off x="113" y="1298"/>
              <a:ext cx="5307" cy="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0" name="Picture 31" descr="04-鈉切開"/>
            <p:cNvPicPr>
              <a:picLocks noChangeAspect="1" noChangeArrowheads="1"/>
            </p:cNvPicPr>
            <p:nvPr/>
          </p:nvPicPr>
          <p:blipFill>
            <a:blip r:embed="rId4" cstate="print"/>
            <a:srcRect l="13371" t="10150" r="27893"/>
            <a:stretch>
              <a:fillRect/>
            </a:stretch>
          </p:blipFill>
          <p:spPr bwMode="auto">
            <a:xfrm>
              <a:off x="1508" y="2606"/>
              <a:ext cx="1149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32" descr="194163072zjzXGl_ph"/>
            <p:cNvPicPr>
              <a:picLocks noChangeAspect="1" noChangeArrowheads="1"/>
            </p:cNvPicPr>
            <p:nvPr/>
          </p:nvPicPr>
          <p:blipFill>
            <a:blip r:embed="rId5" cstate="print"/>
            <a:srcRect l="37361" t="63431" r="27429" b="9303"/>
            <a:stretch>
              <a:fillRect/>
            </a:stretch>
          </p:blipFill>
          <p:spPr bwMode="auto">
            <a:xfrm>
              <a:off x="2824" y="2605"/>
              <a:ext cx="1145" cy="1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2" name="Text Box 33"/>
            <p:cNvSpPr txBox="1">
              <a:spLocks noChangeArrowheads="1"/>
            </p:cNvSpPr>
            <p:nvPr/>
          </p:nvSpPr>
          <p:spPr bwMode="auto">
            <a:xfrm>
              <a:off x="1567" y="3482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solidFill>
                    <a:schemeClr val="bg1"/>
                  </a:solidFill>
                </a:rPr>
                <a:t>鈉</a:t>
              </a:r>
            </a:p>
          </p:txBody>
        </p:sp>
        <p:sp>
          <p:nvSpPr>
            <p:cNvPr id="12303" name="Text Box 34"/>
            <p:cNvSpPr txBox="1">
              <a:spLocks noChangeArrowheads="1"/>
            </p:cNvSpPr>
            <p:nvPr/>
          </p:nvSpPr>
          <p:spPr bwMode="auto">
            <a:xfrm>
              <a:off x="3565" y="3419"/>
              <a:ext cx="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solidFill>
                    <a:schemeClr val="bg1"/>
                  </a:solidFill>
                </a:rPr>
                <a:t>鉀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683000" y="5961063"/>
            <a:ext cx="4030663" cy="687387"/>
            <a:chOff x="2320" y="3755"/>
            <a:chExt cx="2539" cy="433"/>
          </a:xfrm>
        </p:grpSpPr>
        <p:sp>
          <p:nvSpPr>
            <p:cNvPr id="12297" name="AutoShape 36"/>
            <p:cNvSpPr>
              <a:spLocks/>
            </p:cNvSpPr>
            <p:nvPr/>
          </p:nvSpPr>
          <p:spPr bwMode="auto">
            <a:xfrm rot="5400000">
              <a:off x="2819" y="3256"/>
              <a:ext cx="181" cy="1179"/>
            </a:xfrm>
            <a:prstGeom prst="rightBrace">
              <a:avLst>
                <a:gd name="adj1" fmla="val 54282"/>
                <a:gd name="adj2" fmla="val 50000"/>
              </a:avLst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98" name="Text Box 37"/>
            <p:cNvSpPr txBox="1">
              <a:spLocks noChangeArrowheads="1"/>
            </p:cNvSpPr>
            <p:nvPr/>
          </p:nvSpPr>
          <p:spPr bwMode="auto">
            <a:xfrm>
              <a:off x="2772" y="3938"/>
              <a:ext cx="20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solidFill>
                    <a:srgbClr val="0000FF"/>
                  </a:solidFill>
                </a:rPr>
                <a:t>質軟，用刀片即可切割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258888" y="1155700"/>
            <a:ext cx="6408737" cy="1322388"/>
            <a:chOff x="793" y="728"/>
            <a:chExt cx="4037" cy="833"/>
          </a:xfrm>
        </p:grpSpPr>
        <p:sp>
          <p:nvSpPr>
            <p:cNvPr id="12294" name="AutoShape 38"/>
            <p:cNvSpPr>
              <a:spLocks/>
            </p:cNvSpPr>
            <p:nvPr/>
          </p:nvSpPr>
          <p:spPr bwMode="auto">
            <a:xfrm rot="16200000" flipV="1">
              <a:off x="2699" y="-925"/>
              <a:ext cx="226" cy="4037"/>
            </a:xfrm>
            <a:prstGeom prst="rightBrace">
              <a:avLst>
                <a:gd name="adj1" fmla="val 148857"/>
                <a:gd name="adj2" fmla="val 50000"/>
              </a:avLst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95" name="Text Box 39"/>
            <p:cNvSpPr txBox="1">
              <a:spLocks noChangeArrowheads="1"/>
            </p:cNvSpPr>
            <p:nvPr/>
          </p:nvSpPr>
          <p:spPr bwMode="auto">
            <a:xfrm>
              <a:off x="2424" y="728"/>
              <a:ext cx="8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solidFill>
                    <a:srgbClr val="0000FF"/>
                  </a:solidFill>
                </a:rPr>
                <a:t>金屬光澤</a:t>
              </a:r>
            </a:p>
          </p:txBody>
        </p:sp>
        <p:sp>
          <p:nvSpPr>
            <p:cNvPr id="12296" name="Text Box 40"/>
            <p:cNvSpPr txBox="1">
              <a:spLocks noChangeArrowheads="1"/>
            </p:cNvSpPr>
            <p:nvPr/>
          </p:nvSpPr>
          <p:spPr bwMode="auto">
            <a:xfrm>
              <a:off x="2956" y="1311"/>
              <a:ext cx="4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solidFill>
                    <a:schemeClr val="tx2"/>
                  </a:solidFill>
                </a:rPr>
                <a:t>紅銅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1547813" y="2276475"/>
            <a:ext cx="6492875" cy="3719513"/>
            <a:chOff x="528" y="1056"/>
            <a:chExt cx="4570" cy="2535"/>
          </a:xfrm>
        </p:grpSpPr>
        <p:pic>
          <p:nvPicPr>
            <p:cNvPr id="13321" name="Picture 5" descr="YY883-5-14A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 l="28513" t="14825" r="30450" b="22638"/>
            <a:stretch>
              <a:fillRect/>
            </a:stretch>
          </p:blipFill>
          <p:spPr bwMode="auto">
            <a:xfrm>
              <a:off x="528" y="1056"/>
              <a:ext cx="2217" cy="2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6" descr="YY883-5-14B"/>
            <p:cNvPicPr>
              <a:picLocks noChangeAspect="1" noChangeArrowheads="1"/>
            </p:cNvPicPr>
            <p:nvPr/>
          </p:nvPicPr>
          <p:blipFill>
            <a:blip r:embed="rId4" cstate="print">
              <a:lum contrast="6000"/>
            </a:blip>
            <a:srcRect l="28033" t="11497" r="28426" b="22145"/>
            <a:stretch>
              <a:fillRect/>
            </a:stretch>
          </p:blipFill>
          <p:spPr bwMode="auto">
            <a:xfrm>
              <a:off x="2881" y="1057"/>
              <a:ext cx="2217" cy="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Text Box 7"/>
            <p:cNvSpPr txBox="1">
              <a:spLocks noChangeArrowheads="1"/>
            </p:cNvSpPr>
            <p:nvPr/>
          </p:nvSpPr>
          <p:spPr bwMode="auto">
            <a:xfrm>
              <a:off x="1151" y="3168"/>
              <a:ext cx="100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400">
                  <a:latin typeface="Times New Roman" pitchFamily="18" charset="0"/>
                </a:rPr>
                <a:t>酸性</a:t>
              </a:r>
            </a:p>
          </p:txBody>
        </p:sp>
        <p:sp>
          <p:nvSpPr>
            <p:cNvPr id="13324" name="Text Box 8"/>
            <p:cNvSpPr txBox="1">
              <a:spLocks noChangeArrowheads="1"/>
            </p:cNvSpPr>
            <p:nvPr/>
          </p:nvSpPr>
          <p:spPr bwMode="auto">
            <a:xfrm>
              <a:off x="3552" y="3168"/>
              <a:ext cx="100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2400">
                  <a:latin typeface="Times New Roman" pitchFamily="18" charset="0"/>
                </a:rPr>
                <a:t>鹼性</a:t>
              </a:r>
            </a:p>
          </p:txBody>
        </p:sp>
      </p:grpSp>
      <p:sp>
        <p:nvSpPr>
          <p:cNvPr id="1331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976313" y="155575"/>
            <a:ext cx="6870700" cy="771525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酚酞 酸鹼指示劑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379413" y="849313"/>
            <a:ext cx="80216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TW" sz="2400">
                <a:solidFill>
                  <a:schemeClr val="tx2"/>
                </a:solidFill>
                <a:sym typeface="Wingdings" pitchFamily="2" charset="2"/>
              </a:rPr>
              <a:t></a:t>
            </a:r>
            <a:r>
              <a:rPr lang="en-US" altLang="zh-TW" sz="2400">
                <a:sym typeface="Wingdings" pitchFamily="2" charset="2"/>
              </a:rPr>
              <a:t> </a:t>
            </a:r>
            <a:r>
              <a:rPr lang="zh-TW" altLang="en-US" sz="2400">
                <a:sym typeface="Wingdings" pitchFamily="2" charset="2"/>
              </a:rPr>
              <a:t>酚酞：一種酸鹼指示劑</a:t>
            </a:r>
            <a:r>
              <a:rPr lang="zh-TW" altLang="en-US">
                <a:sym typeface="Wingdings" pitchFamily="2" charset="2"/>
              </a:rPr>
              <a:t/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>    （</a:t>
            </a:r>
            <a:r>
              <a:rPr lang="en-US" altLang="zh-TW">
                <a:sym typeface="Wingdings" pitchFamily="2" charset="2"/>
              </a:rPr>
              <a:t>1</a:t>
            </a:r>
            <a:r>
              <a:rPr lang="zh-TW" altLang="en-US">
                <a:sym typeface="Wingdings" pitchFamily="2" charset="2"/>
              </a:rPr>
              <a:t>）酚酞在酸性水溶液中，呈現</a:t>
            </a:r>
            <a:r>
              <a:rPr lang="zh-TW" altLang="en-US" u="sng">
                <a:sym typeface="Wingdings" pitchFamily="2" charset="2"/>
              </a:rPr>
              <a:t>          </a:t>
            </a:r>
            <a:r>
              <a:rPr lang="zh-TW" altLang="en-US">
                <a:sym typeface="Wingdings" pitchFamily="2" charset="2"/>
              </a:rPr>
              <a:t>色。</a:t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>    （</a:t>
            </a:r>
            <a:r>
              <a:rPr lang="en-US" altLang="zh-TW">
                <a:sym typeface="Wingdings" pitchFamily="2" charset="2"/>
              </a:rPr>
              <a:t>2</a:t>
            </a:r>
            <a:r>
              <a:rPr lang="zh-TW" altLang="en-US">
                <a:sym typeface="Wingdings" pitchFamily="2" charset="2"/>
              </a:rPr>
              <a:t>）酚酞在鹼性水溶液中，呈現</a:t>
            </a:r>
            <a:r>
              <a:rPr lang="zh-TW" altLang="en-US" u="sng">
                <a:sym typeface="Wingdings" pitchFamily="2" charset="2"/>
              </a:rPr>
              <a:t>          </a:t>
            </a:r>
            <a:r>
              <a:rPr lang="zh-TW" altLang="en-US">
                <a:sym typeface="Wingdings" pitchFamily="2" charset="2"/>
              </a:rPr>
              <a:t>色。</a:t>
            </a:r>
          </a:p>
        </p:txBody>
      </p:sp>
      <p:sp>
        <p:nvSpPr>
          <p:cNvPr id="1567755" name="Text Box 11"/>
          <p:cNvSpPr txBox="1">
            <a:spLocks noChangeArrowheads="1"/>
          </p:cNvSpPr>
          <p:nvPr/>
        </p:nvSpPr>
        <p:spPr bwMode="auto">
          <a:xfrm>
            <a:off x="4572000" y="1268413"/>
            <a:ext cx="47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無</a:t>
            </a:r>
          </a:p>
        </p:txBody>
      </p:sp>
      <p:sp>
        <p:nvSpPr>
          <p:cNvPr id="1567756" name="Text Box 12"/>
          <p:cNvSpPr txBox="1">
            <a:spLocks noChangeArrowheads="1"/>
          </p:cNvSpPr>
          <p:nvPr/>
        </p:nvSpPr>
        <p:spPr bwMode="auto">
          <a:xfrm>
            <a:off x="1927225" y="4227513"/>
            <a:ext cx="474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無色</a:t>
            </a:r>
          </a:p>
        </p:txBody>
      </p:sp>
      <p:sp>
        <p:nvSpPr>
          <p:cNvPr id="1567757" name="Text Box 13"/>
          <p:cNvSpPr txBox="1">
            <a:spLocks noChangeArrowheads="1"/>
          </p:cNvSpPr>
          <p:nvPr/>
        </p:nvSpPr>
        <p:spPr bwMode="auto">
          <a:xfrm>
            <a:off x="4583113" y="1630363"/>
            <a:ext cx="474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紅</a:t>
            </a:r>
          </a:p>
        </p:txBody>
      </p:sp>
      <p:sp>
        <p:nvSpPr>
          <p:cNvPr id="1567758" name="Text Box 14"/>
          <p:cNvSpPr txBox="1">
            <a:spLocks noChangeArrowheads="1"/>
          </p:cNvSpPr>
          <p:nvPr/>
        </p:nvSpPr>
        <p:spPr bwMode="auto">
          <a:xfrm>
            <a:off x="7265988" y="4240213"/>
            <a:ext cx="474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紅色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7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67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67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67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55" grpId="0"/>
      <p:bldP spid="1567756" grpId="0"/>
      <p:bldP spid="1567757" grpId="0"/>
      <p:bldP spid="15677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408" name="Group 712"/>
          <p:cNvGraphicFramePr>
            <a:graphicFrameLocks noGrp="1"/>
          </p:cNvGraphicFramePr>
          <p:nvPr/>
        </p:nvGraphicFramePr>
        <p:xfrm>
          <a:off x="425450" y="977900"/>
          <a:ext cx="8351838" cy="3763965"/>
        </p:xfrm>
        <a:graphic>
          <a:graphicData uri="http://schemas.openxmlformats.org/drawingml/2006/table">
            <a:tbl>
              <a:tblPr/>
              <a:tblGrid>
                <a:gridCol w="1331913"/>
                <a:gridCol w="1058862"/>
                <a:gridCol w="739775"/>
                <a:gridCol w="1262063"/>
                <a:gridCol w="1577975"/>
                <a:gridCol w="962025"/>
                <a:gridCol w="1419225"/>
              </a:tblGrid>
              <a:tr h="857250">
                <a:tc>
                  <a:txBody>
                    <a:bodyPr/>
                    <a:lstStyle/>
                    <a:p>
                      <a:pPr marL="0" marR="0" lvl="0" indent="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新切面外觀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對水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浮沉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與水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反應性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滴入酚酞</a:t>
                      </a:r>
                      <a:b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顏色變化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水溶液酸鹼性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與鹽酸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反應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鋁 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Al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銀白色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無反應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無變化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產生氫氣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鈉 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Na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銀白色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產生氫氣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粉紅色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鐵 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Fe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銀白色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無反應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無變化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產生氫氣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鉀  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K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銀白色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產生氫氣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粉紅色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銅 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Cu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紅色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無反應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無變化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無反應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鋅 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Zn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銀白色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無反應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無變化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標楷體" pitchFamily="65" charset="-120"/>
                        </a:rPr>
                        <a:t>產生氫氣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115" name="Rectangle 417"/>
          <p:cNvSpPr>
            <a:spLocks noGrp="1" noChangeArrowheads="1"/>
          </p:cNvSpPr>
          <p:nvPr>
            <p:ph type="title" idx="4294967295"/>
          </p:nvPr>
        </p:nvSpPr>
        <p:spPr>
          <a:xfrm>
            <a:off x="1149350" y="109538"/>
            <a:ext cx="6870700" cy="84455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元素特性的分類</a:t>
            </a:r>
          </a:p>
        </p:txBody>
      </p:sp>
      <p:sp>
        <p:nvSpPr>
          <p:cNvPr id="1566363" name="Text Box 667"/>
          <p:cNvSpPr txBox="1">
            <a:spLocks noChangeArrowheads="1"/>
          </p:cNvSpPr>
          <p:nvPr/>
        </p:nvSpPr>
        <p:spPr bwMode="auto">
          <a:xfrm>
            <a:off x="6516688" y="2352675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鹼性</a:t>
            </a:r>
          </a:p>
        </p:txBody>
      </p:sp>
      <p:sp>
        <p:nvSpPr>
          <p:cNvPr id="1566364" name="Text Box 668"/>
          <p:cNvSpPr txBox="1">
            <a:spLocks noChangeArrowheads="1"/>
          </p:cNvSpPr>
          <p:nvPr/>
        </p:nvSpPr>
        <p:spPr bwMode="auto">
          <a:xfrm>
            <a:off x="6529388" y="3336925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鹼性</a:t>
            </a:r>
          </a:p>
        </p:txBody>
      </p:sp>
      <p:sp>
        <p:nvSpPr>
          <p:cNvPr id="1118" name="Text Box 713"/>
          <p:cNvSpPr txBox="1">
            <a:spLocks noChangeArrowheads="1"/>
          </p:cNvSpPr>
          <p:nvPr/>
        </p:nvSpPr>
        <p:spPr bwMode="auto">
          <a:xfrm>
            <a:off x="368300" y="4822825"/>
            <a:ext cx="86629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TW">
                <a:solidFill>
                  <a:schemeClr val="tx2"/>
                </a:solidFill>
                <a:sym typeface="Wingdings" pitchFamily="2" charset="2"/>
              </a:rPr>
              <a:t></a:t>
            </a:r>
            <a:r>
              <a:rPr lang="en-US" altLang="zh-TW">
                <a:sym typeface="Wingdings" pitchFamily="2" charset="2"/>
              </a:rPr>
              <a:t> </a:t>
            </a:r>
            <a:r>
              <a:rPr lang="zh-TW" altLang="en-US">
                <a:sym typeface="Wingdings" pitchFamily="2" charset="2"/>
              </a:rPr>
              <a:t>元素特性分類：</a:t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>   （</a:t>
            </a:r>
            <a:r>
              <a:rPr lang="en-US" altLang="zh-TW">
                <a:sym typeface="Wingdings" pitchFamily="2" charset="2"/>
              </a:rPr>
              <a:t>1</a:t>
            </a:r>
            <a:r>
              <a:rPr lang="zh-TW" altLang="en-US">
                <a:sym typeface="Wingdings" pitchFamily="2" charset="2"/>
              </a:rPr>
              <a:t>）密度比水小（浮）：</a:t>
            </a:r>
            <a:r>
              <a:rPr lang="zh-TW" altLang="en-US" u="sng">
                <a:sym typeface="Wingdings" pitchFamily="2" charset="2"/>
              </a:rPr>
              <a:t>           </a:t>
            </a:r>
            <a:r>
              <a:rPr lang="zh-TW" altLang="en-US">
                <a:sym typeface="Wingdings" pitchFamily="2" charset="2"/>
              </a:rPr>
              <a:t>；密度比水大（沉）：</a:t>
            </a:r>
            <a:r>
              <a:rPr lang="zh-TW" altLang="en-US" u="sng">
                <a:sym typeface="Wingdings" pitchFamily="2" charset="2"/>
              </a:rPr>
              <a:t>                         </a:t>
            </a:r>
            <a:r>
              <a:rPr lang="zh-TW" altLang="en-US">
                <a:sym typeface="Wingdings" pitchFamily="2" charset="2"/>
              </a:rPr>
              <a:t>。</a:t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>   （</a:t>
            </a:r>
            <a:r>
              <a:rPr lang="en-US" altLang="zh-TW">
                <a:sym typeface="Wingdings" pitchFamily="2" charset="2"/>
              </a:rPr>
              <a:t>2</a:t>
            </a:r>
            <a:r>
              <a:rPr lang="zh-TW" altLang="en-US">
                <a:sym typeface="Wingdings" pitchFamily="2" charset="2"/>
              </a:rPr>
              <a:t>）會與水反應者：</a:t>
            </a:r>
            <a:r>
              <a:rPr lang="zh-TW" altLang="en-US" u="sng">
                <a:sym typeface="Wingdings" pitchFamily="2" charset="2"/>
              </a:rPr>
              <a:t>               </a:t>
            </a:r>
            <a:r>
              <a:rPr lang="zh-TW" altLang="en-US">
                <a:sym typeface="Wingdings" pitchFamily="2" charset="2"/>
              </a:rPr>
              <a:t>；不會與水反應者：</a:t>
            </a:r>
            <a:r>
              <a:rPr lang="zh-TW" altLang="en-US" u="sng">
                <a:sym typeface="Wingdings" pitchFamily="2" charset="2"/>
              </a:rPr>
              <a:t>                            </a:t>
            </a:r>
            <a:r>
              <a:rPr lang="zh-TW" altLang="en-US">
                <a:sym typeface="Wingdings" pitchFamily="2" charset="2"/>
              </a:rPr>
              <a:t> 。</a:t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>   （</a:t>
            </a:r>
            <a:r>
              <a:rPr lang="en-US" altLang="zh-TW">
                <a:sym typeface="Wingdings" pitchFamily="2" charset="2"/>
              </a:rPr>
              <a:t>3</a:t>
            </a:r>
            <a:r>
              <a:rPr lang="zh-TW" altLang="en-US">
                <a:sym typeface="Wingdings" pitchFamily="2" charset="2"/>
              </a:rPr>
              <a:t>）會與鹽酸反應者：</a:t>
            </a:r>
            <a:r>
              <a:rPr lang="zh-TW" altLang="en-US" u="sng">
                <a:sym typeface="Wingdings" pitchFamily="2" charset="2"/>
              </a:rPr>
              <a:t>                              </a:t>
            </a:r>
            <a:r>
              <a:rPr lang="zh-TW" altLang="en-US">
                <a:sym typeface="Wingdings" pitchFamily="2" charset="2"/>
              </a:rPr>
              <a:t>。</a:t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>   （</a:t>
            </a:r>
            <a:r>
              <a:rPr lang="en-US" altLang="zh-TW">
                <a:sym typeface="Wingdings" pitchFamily="2" charset="2"/>
              </a:rPr>
              <a:t>4</a:t>
            </a:r>
            <a:r>
              <a:rPr lang="zh-TW" altLang="en-US">
                <a:sym typeface="Wingdings" pitchFamily="2" charset="2"/>
              </a:rPr>
              <a:t>）不會與水及鹽酸反應者：</a:t>
            </a:r>
            <a:r>
              <a:rPr lang="zh-TW" altLang="en-US" u="sng">
                <a:sym typeface="Wingdings" pitchFamily="2" charset="2"/>
              </a:rPr>
              <a:t>                          </a:t>
            </a:r>
            <a:r>
              <a:rPr lang="zh-TW" altLang="en-US">
                <a:sym typeface="Wingdings" pitchFamily="2" charset="2"/>
              </a:rPr>
              <a:t>。</a:t>
            </a:r>
          </a:p>
        </p:txBody>
      </p:sp>
      <p:grpSp>
        <p:nvGrpSpPr>
          <p:cNvPr id="2" name="Group 731"/>
          <p:cNvGrpSpPr>
            <a:grpSpLocks/>
          </p:cNvGrpSpPr>
          <p:nvPr/>
        </p:nvGrpSpPr>
        <p:grpSpPr bwMode="auto">
          <a:xfrm>
            <a:off x="3575050" y="5181600"/>
            <a:ext cx="854075" cy="322263"/>
            <a:chOff x="2252" y="3264"/>
            <a:chExt cx="538" cy="203"/>
          </a:xfrm>
        </p:grpSpPr>
        <p:graphicFrame>
          <p:nvGraphicFramePr>
            <p:cNvPr id="1040" name="Object 714"/>
            <p:cNvGraphicFramePr>
              <a:graphicFrameLocks noChangeAspect="1"/>
            </p:cNvGraphicFramePr>
            <p:nvPr/>
          </p:nvGraphicFramePr>
          <p:xfrm>
            <a:off x="2252" y="3269"/>
            <a:ext cx="188" cy="188"/>
          </p:xfrm>
          <a:graphic>
            <a:graphicData uri="http://schemas.openxmlformats.org/presentationml/2006/ole">
              <p:oleObj spid="_x0000_s1040" name="方程式" r:id="rId4" imgW="164880" imgH="164880" progId="Equation.3">
                <p:embed/>
              </p:oleObj>
            </a:graphicData>
          </a:graphic>
        </p:graphicFrame>
        <p:graphicFrame>
          <p:nvGraphicFramePr>
            <p:cNvPr id="1041" name="Object 715"/>
            <p:cNvGraphicFramePr>
              <a:graphicFrameLocks noChangeAspect="1"/>
            </p:cNvGraphicFramePr>
            <p:nvPr/>
          </p:nvGraphicFramePr>
          <p:xfrm>
            <a:off x="2515" y="3264"/>
            <a:ext cx="275" cy="203"/>
          </p:xfrm>
          <a:graphic>
            <a:graphicData uri="http://schemas.openxmlformats.org/presentationml/2006/ole">
              <p:oleObj spid="_x0000_s1041" name="方程式" r:id="rId5" imgW="241200" imgH="177480" progId="Equation.3">
                <p:embed/>
              </p:oleObj>
            </a:graphicData>
          </a:graphic>
        </p:graphicFrame>
      </p:grpSp>
      <p:grpSp>
        <p:nvGrpSpPr>
          <p:cNvPr id="3" name="Group 733"/>
          <p:cNvGrpSpPr>
            <a:grpSpLocks/>
          </p:cNvGrpSpPr>
          <p:nvPr/>
        </p:nvGrpSpPr>
        <p:grpSpPr bwMode="auto">
          <a:xfrm>
            <a:off x="3167063" y="5572125"/>
            <a:ext cx="796925" cy="322263"/>
            <a:chOff x="1995" y="3510"/>
            <a:chExt cx="502" cy="203"/>
          </a:xfrm>
        </p:grpSpPr>
        <p:graphicFrame>
          <p:nvGraphicFramePr>
            <p:cNvPr id="1038" name="Object 718"/>
            <p:cNvGraphicFramePr>
              <a:graphicFrameLocks noChangeAspect="1"/>
            </p:cNvGraphicFramePr>
            <p:nvPr/>
          </p:nvGraphicFramePr>
          <p:xfrm>
            <a:off x="1995" y="3514"/>
            <a:ext cx="188" cy="188"/>
          </p:xfrm>
          <a:graphic>
            <a:graphicData uri="http://schemas.openxmlformats.org/presentationml/2006/ole">
              <p:oleObj spid="_x0000_s1038" name="方程式" r:id="rId6" imgW="164880" imgH="164880" progId="Equation.3">
                <p:embed/>
              </p:oleObj>
            </a:graphicData>
          </a:graphic>
        </p:graphicFrame>
        <p:graphicFrame>
          <p:nvGraphicFramePr>
            <p:cNvPr id="1039" name="Object 719"/>
            <p:cNvGraphicFramePr>
              <a:graphicFrameLocks noChangeAspect="1"/>
            </p:cNvGraphicFramePr>
            <p:nvPr/>
          </p:nvGraphicFramePr>
          <p:xfrm>
            <a:off x="2222" y="3510"/>
            <a:ext cx="275" cy="203"/>
          </p:xfrm>
          <a:graphic>
            <a:graphicData uri="http://schemas.openxmlformats.org/presentationml/2006/ole">
              <p:oleObj spid="_x0000_s1039" name="方程式" r:id="rId7" imgW="241200" imgH="177480" progId="Equation.3">
                <p:embed/>
              </p:oleObj>
            </a:graphicData>
          </a:graphic>
        </p:graphicFrame>
      </p:grpSp>
      <p:graphicFrame>
        <p:nvGraphicFramePr>
          <p:cNvPr id="1566420" name="Object 724"/>
          <p:cNvGraphicFramePr>
            <a:graphicFrameLocks noChangeAspect="1"/>
          </p:cNvGraphicFramePr>
          <p:nvPr/>
        </p:nvGraphicFramePr>
        <p:xfrm>
          <a:off x="4716463" y="6237288"/>
          <a:ext cx="412750" cy="320675"/>
        </p:xfrm>
        <a:graphic>
          <a:graphicData uri="http://schemas.openxmlformats.org/presentationml/2006/ole">
            <p:oleObj spid="_x0000_s1026" name="方程式" r:id="rId8" imgW="228600" imgH="177480" progId="Equation.3">
              <p:embed/>
            </p:oleObj>
          </a:graphicData>
        </a:graphic>
      </p:graphicFrame>
      <p:grpSp>
        <p:nvGrpSpPr>
          <p:cNvPr id="4" name="Group 732"/>
          <p:cNvGrpSpPr>
            <a:grpSpLocks/>
          </p:cNvGrpSpPr>
          <p:nvPr/>
        </p:nvGrpSpPr>
        <p:grpSpPr bwMode="auto">
          <a:xfrm>
            <a:off x="6886575" y="5165725"/>
            <a:ext cx="1792288" cy="368300"/>
            <a:chOff x="4338" y="3254"/>
            <a:chExt cx="1129" cy="232"/>
          </a:xfrm>
        </p:grpSpPr>
        <p:graphicFrame>
          <p:nvGraphicFramePr>
            <p:cNvPr id="1034" name="Object 716"/>
            <p:cNvGraphicFramePr>
              <a:graphicFrameLocks noChangeAspect="1"/>
            </p:cNvGraphicFramePr>
            <p:nvPr/>
          </p:nvGraphicFramePr>
          <p:xfrm>
            <a:off x="4338" y="3283"/>
            <a:ext cx="231" cy="203"/>
          </p:xfrm>
          <a:graphic>
            <a:graphicData uri="http://schemas.openxmlformats.org/presentationml/2006/ole">
              <p:oleObj spid="_x0000_s1034" name="方程式" r:id="rId9" imgW="203040" imgH="177480" progId="Equation.3">
                <p:embed/>
              </p:oleObj>
            </a:graphicData>
          </a:graphic>
        </p:graphicFrame>
        <p:graphicFrame>
          <p:nvGraphicFramePr>
            <p:cNvPr id="1035" name="Object 720"/>
            <p:cNvGraphicFramePr>
              <a:graphicFrameLocks noChangeAspect="1"/>
            </p:cNvGraphicFramePr>
            <p:nvPr/>
          </p:nvGraphicFramePr>
          <p:xfrm>
            <a:off x="4648" y="3271"/>
            <a:ext cx="246" cy="202"/>
          </p:xfrm>
          <a:graphic>
            <a:graphicData uri="http://schemas.openxmlformats.org/presentationml/2006/ole">
              <p:oleObj spid="_x0000_s1035" name="方程式" r:id="rId10" imgW="215640" imgH="177480" progId="Equation.3">
                <p:embed/>
              </p:oleObj>
            </a:graphicData>
          </a:graphic>
        </p:graphicFrame>
        <p:graphicFrame>
          <p:nvGraphicFramePr>
            <p:cNvPr id="1036" name="Object 723"/>
            <p:cNvGraphicFramePr>
              <a:graphicFrameLocks noChangeAspect="1"/>
            </p:cNvGraphicFramePr>
            <p:nvPr/>
          </p:nvGraphicFramePr>
          <p:xfrm>
            <a:off x="4917" y="3262"/>
            <a:ext cx="260" cy="202"/>
          </p:xfrm>
          <a:graphic>
            <a:graphicData uri="http://schemas.openxmlformats.org/presentationml/2006/ole">
              <p:oleObj spid="_x0000_s1036" name="方程式" r:id="rId11" imgW="228600" imgH="177480" progId="Equation.3">
                <p:embed/>
              </p:oleObj>
            </a:graphicData>
          </a:graphic>
        </p:graphicFrame>
        <p:graphicFrame>
          <p:nvGraphicFramePr>
            <p:cNvPr id="1037" name="Object 725"/>
            <p:cNvGraphicFramePr>
              <a:graphicFrameLocks noChangeAspect="1"/>
            </p:cNvGraphicFramePr>
            <p:nvPr/>
          </p:nvGraphicFramePr>
          <p:xfrm>
            <a:off x="5222" y="3254"/>
            <a:ext cx="245" cy="202"/>
          </p:xfrm>
          <a:graphic>
            <a:graphicData uri="http://schemas.openxmlformats.org/presentationml/2006/ole">
              <p:oleObj spid="_x0000_s1037" name="方程式" r:id="rId12" imgW="215640" imgH="177480" progId="Equation.3">
                <p:embed/>
              </p:oleObj>
            </a:graphicData>
          </a:graphic>
        </p:graphicFrame>
      </p:grpSp>
      <p:grpSp>
        <p:nvGrpSpPr>
          <p:cNvPr id="5" name="Group 735"/>
          <p:cNvGrpSpPr>
            <a:grpSpLocks/>
          </p:cNvGrpSpPr>
          <p:nvPr/>
        </p:nvGrpSpPr>
        <p:grpSpPr bwMode="auto">
          <a:xfrm>
            <a:off x="3371850" y="5908675"/>
            <a:ext cx="1276350" cy="333375"/>
            <a:chOff x="2124" y="3722"/>
            <a:chExt cx="804" cy="210"/>
          </a:xfrm>
        </p:grpSpPr>
        <p:graphicFrame>
          <p:nvGraphicFramePr>
            <p:cNvPr id="1031" name="Object 717"/>
            <p:cNvGraphicFramePr>
              <a:graphicFrameLocks noChangeAspect="1"/>
            </p:cNvGraphicFramePr>
            <p:nvPr/>
          </p:nvGraphicFramePr>
          <p:xfrm>
            <a:off x="2124" y="3729"/>
            <a:ext cx="231" cy="203"/>
          </p:xfrm>
          <a:graphic>
            <a:graphicData uri="http://schemas.openxmlformats.org/presentationml/2006/ole">
              <p:oleObj spid="_x0000_s1031" name="方程式" r:id="rId13" imgW="203040" imgH="177480" progId="Equation.3">
                <p:embed/>
              </p:oleObj>
            </a:graphicData>
          </a:graphic>
        </p:graphicFrame>
        <p:graphicFrame>
          <p:nvGraphicFramePr>
            <p:cNvPr id="1032" name="Object 722"/>
            <p:cNvGraphicFramePr>
              <a:graphicFrameLocks noChangeAspect="1"/>
            </p:cNvGraphicFramePr>
            <p:nvPr/>
          </p:nvGraphicFramePr>
          <p:xfrm>
            <a:off x="2380" y="3727"/>
            <a:ext cx="246" cy="202"/>
          </p:xfrm>
          <a:graphic>
            <a:graphicData uri="http://schemas.openxmlformats.org/presentationml/2006/ole">
              <p:oleObj spid="_x0000_s1032" name="方程式" r:id="rId14" imgW="215640" imgH="177480" progId="Equation.3">
                <p:embed/>
              </p:oleObj>
            </a:graphicData>
          </a:graphic>
        </p:graphicFrame>
        <p:graphicFrame>
          <p:nvGraphicFramePr>
            <p:cNvPr id="1033" name="Object 726"/>
            <p:cNvGraphicFramePr>
              <a:graphicFrameLocks noChangeAspect="1"/>
            </p:cNvGraphicFramePr>
            <p:nvPr/>
          </p:nvGraphicFramePr>
          <p:xfrm>
            <a:off x="2683" y="3722"/>
            <a:ext cx="245" cy="202"/>
          </p:xfrm>
          <a:graphic>
            <a:graphicData uri="http://schemas.openxmlformats.org/presentationml/2006/ole">
              <p:oleObj spid="_x0000_s1033" name="方程式" r:id="rId15" imgW="215640" imgH="177480" progId="Equation.3">
                <p:embed/>
              </p:oleObj>
            </a:graphicData>
          </a:graphic>
        </p:graphicFrame>
      </p:grpSp>
      <p:grpSp>
        <p:nvGrpSpPr>
          <p:cNvPr id="6" name="Group 734"/>
          <p:cNvGrpSpPr>
            <a:grpSpLocks/>
          </p:cNvGrpSpPr>
          <p:nvPr/>
        </p:nvGrpSpPr>
        <p:grpSpPr bwMode="auto">
          <a:xfrm>
            <a:off x="6461125" y="5557838"/>
            <a:ext cx="1757363" cy="333375"/>
            <a:chOff x="4070" y="3501"/>
            <a:chExt cx="1107" cy="210"/>
          </a:xfrm>
        </p:grpSpPr>
        <p:graphicFrame>
          <p:nvGraphicFramePr>
            <p:cNvPr id="1027" name="Object 727"/>
            <p:cNvGraphicFramePr>
              <a:graphicFrameLocks noChangeAspect="1"/>
            </p:cNvGraphicFramePr>
            <p:nvPr/>
          </p:nvGraphicFramePr>
          <p:xfrm>
            <a:off x="4070" y="3508"/>
            <a:ext cx="231" cy="203"/>
          </p:xfrm>
          <a:graphic>
            <a:graphicData uri="http://schemas.openxmlformats.org/presentationml/2006/ole">
              <p:oleObj spid="_x0000_s1027" name="方程式" r:id="rId16" imgW="203040" imgH="177480" progId="Equation.3">
                <p:embed/>
              </p:oleObj>
            </a:graphicData>
          </a:graphic>
        </p:graphicFrame>
        <p:graphicFrame>
          <p:nvGraphicFramePr>
            <p:cNvPr id="1028" name="Object 728"/>
            <p:cNvGraphicFramePr>
              <a:graphicFrameLocks noChangeAspect="1"/>
            </p:cNvGraphicFramePr>
            <p:nvPr/>
          </p:nvGraphicFramePr>
          <p:xfrm>
            <a:off x="4326" y="3506"/>
            <a:ext cx="246" cy="202"/>
          </p:xfrm>
          <a:graphic>
            <a:graphicData uri="http://schemas.openxmlformats.org/presentationml/2006/ole">
              <p:oleObj spid="_x0000_s1028" name="方程式" r:id="rId17" imgW="215640" imgH="177480" progId="Equation.3">
                <p:embed/>
              </p:oleObj>
            </a:graphicData>
          </a:graphic>
        </p:graphicFrame>
        <p:graphicFrame>
          <p:nvGraphicFramePr>
            <p:cNvPr id="1029" name="Object 729"/>
            <p:cNvGraphicFramePr>
              <a:graphicFrameLocks noChangeAspect="1"/>
            </p:cNvGraphicFramePr>
            <p:nvPr/>
          </p:nvGraphicFramePr>
          <p:xfrm>
            <a:off x="4629" y="3501"/>
            <a:ext cx="245" cy="202"/>
          </p:xfrm>
          <a:graphic>
            <a:graphicData uri="http://schemas.openxmlformats.org/presentationml/2006/ole">
              <p:oleObj spid="_x0000_s1029" name="方程式" r:id="rId18" imgW="215640" imgH="177480" progId="Equation.3">
                <p:embed/>
              </p:oleObj>
            </a:graphicData>
          </a:graphic>
        </p:graphicFrame>
        <p:graphicFrame>
          <p:nvGraphicFramePr>
            <p:cNvPr id="1030" name="Object 730"/>
            <p:cNvGraphicFramePr>
              <a:graphicFrameLocks noChangeAspect="1"/>
            </p:cNvGraphicFramePr>
            <p:nvPr/>
          </p:nvGraphicFramePr>
          <p:xfrm>
            <a:off x="4917" y="3507"/>
            <a:ext cx="260" cy="202"/>
          </p:xfrm>
          <a:graphic>
            <a:graphicData uri="http://schemas.openxmlformats.org/presentationml/2006/ole">
              <p:oleObj spid="_x0000_s1030" name="方程式" r:id="rId19" imgW="228600" imgH="177480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6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66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66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363" grpId="0"/>
      <p:bldP spid="15663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3"/>
          <p:cNvSpPr>
            <a:spLocks noGrp="1" noChangeArrowheads="1"/>
          </p:cNvSpPr>
          <p:nvPr>
            <p:ph type="title" idx="4294967295"/>
          </p:nvPr>
        </p:nvSpPr>
        <p:spPr>
          <a:xfrm>
            <a:off x="1190625" y="71438"/>
            <a:ext cx="6870700" cy="84455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鉀與鈉的特性</a:t>
            </a:r>
          </a:p>
        </p:txBody>
      </p:sp>
      <p:grpSp>
        <p:nvGrpSpPr>
          <p:cNvPr id="14339" name="Group 142"/>
          <p:cNvGrpSpPr>
            <a:grpSpLocks/>
          </p:cNvGrpSpPr>
          <p:nvPr/>
        </p:nvGrpSpPr>
        <p:grpSpPr bwMode="auto">
          <a:xfrm>
            <a:off x="1793875" y="3290888"/>
            <a:ext cx="5575300" cy="3146425"/>
            <a:chOff x="1066" y="1842"/>
            <a:chExt cx="3512" cy="1982"/>
          </a:xfrm>
        </p:grpSpPr>
        <p:grpSp>
          <p:nvGrpSpPr>
            <p:cNvPr id="14347" name="Group 135"/>
            <p:cNvGrpSpPr>
              <a:grpSpLocks/>
            </p:cNvGrpSpPr>
            <p:nvPr/>
          </p:nvGrpSpPr>
          <p:grpSpPr bwMode="auto">
            <a:xfrm>
              <a:off x="1066" y="1842"/>
              <a:ext cx="3512" cy="1982"/>
              <a:chOff x="1020" y="1380"/>
              <a:chExt cx="3512" cy="1982"/>
            </a:xfrm>
          </p:grpSpPr>
          <p:pic>
            <p:nvPicPr>
              <p:cNvPr id="14350" name="Picture 129" descr="Dsc_017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21417"/>
              <a:stretch>
                <a:fillRect/>
              </a:stretch>
            </p:blipFill>
            <p:spPr bwMode="auto">
              <a:xfrm>
                <a:off x="1020" y="1382"/>
                <a:ext cx="1670" cy="1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1" name="Picture 130" descr="Dsc_017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575" b="23390"/>
              <a:stretch>
                <a:fillRect/>
              </a:stretch>
            </p:blipFill>
            <p:spPr bwMode="auto">
              <a:xfrm>
                <a:off x="2789" y="1380"/>
                <a:ext cx="1743" cy="1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348" name="Text Box 132"/>
            <p:cNvSpPr txBox="1">
              <a:spLocks noChangeArrowheads="1"/>
            </p:cNvSpPr>
            <p:nvPr/>
          </p:nvSpPr>
          <p:spPr bwMode="auto">
            <a:xfrm>
              <a:off x="1927" y="1888"/>
              <a:ext cx="7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solidFill>
                    <a:schemeClr val="bg1"/>
                  </a:solidFill>
                </a:rPr>
                <a:t>鈉＋水</a:t>
              </a:r>
            </a:p>
          </p:txBody>
        </p:sp>
        <p:sp>
          <p:nvSpPr>
            <p:cNvPr id="14349" name="Text Box 133"/>
            <p:cNvSpPr txBox="1">
              <a:spLocks noChangeArrowheads="1"/>
            </p:cNvSpPr>
            <p:nvPr/>
          </p:nvSpPr>
          <p:spPr bwMode="auto">
            <a:xfrm>
              <a:off x="3827" y="1908"/>
              <a:ext cx="6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solidFill>
                    <a:schemeClr val="bg1"/>
                  </a:solidFill>
                </a:rPr>
                <a:t>鉀＋水</a:t>
              </a:r>
            </a:p>
          </p:txBody>
        </p:sp>
      </p:grpSp>
      <p:sp>
        <p:nvSpPr>
          <p:cNvPr id="14340" name="Text Box 134"/>
          <p:cNvSpPr txBox="1">
            <a:spLocks noChangeArrowheads="1"/>
          </p:cNvSpPr>
          <p:nvPr/>
        </p:nvSpPr>
        <p:spPr bwMode="auto">
          <a:xfrm>
            <a:off x="257175" y="849313"/>
            <a:ext cx="874712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TW" sz="2400">
                <a:solidFill>
                  <a:schemeClr val="tx2"/>
                </a:solidFill>
                <a:sym typeface="Wingdings" pitchFamily="2" charset="2"/>
              </a:rPr>
              <a:t></a:t>
            </a:r>
            <a:r>
              <a:rPr lang="en-US" altLang="zh-TW" sz="2400">
                <a:sym typeface="Wingdings" pitchFamily="2" charset="2"/>
              </a:rPr>
              <a:t> </a:t>
            </a:r>
            <a:r>
              <a:rPr lang="zh-TW" altLang="en-US" sz="2400">
                <a:sym typeface="Wingdings" pitchFamily="2" charset="2"/>
              </a:rPr>
              <a:t>鉀、鈉的特性：</a:t>
            </a:r>
            <a:br>
              <a:rPr lang="zh-TW" altLang="en-US" sz="2400">
                <a:sym typeface="Wingdings" pitchFamily="2" charset="2"/>
              </a:rPr>
            </a:br>
            <a:r>
              <a:rPr lang="zh-TW" altLang="en-US" sz="2400">
                <a:sym typeface="Wingdings" pitchFamily="2" charset="2"/>
              </a:rPr>
              <a:t>   </a:t>
            </a:r>
            <a:r>
              <a:rPr lang="zh-TW" altLang="en-US">
                <a:sym typeface="Wingdings" pitchFamily="2" charset="2"/>
              </a:rPr>
              <a:t>（</a:t>
            </a:r>
            <a:r>
              <a:rPr lang="en-US" altLang="zh-TW">
                <a:sym typeface="Wingdings" pitchFamily="2" charset="2"/>
              </a:rPr>
              <a:t>1</a:t>
            </a:r>
            <a:r>
              <a:rPr lang="zh-TW" altLang="en-US">
                <a:sym typeface="Wingdings" pitchFamily="2" charset="2"/>
              </a:rPr>
              <a:t>）鉀、鈉對水的反應</a:t>
            </a:r>
            <a:r>
              <a:rPr lang="en-US" altLang="en-US">
                <a:sym typeface="Wingdings" pitchFamily="2" charset="2"/>
              </a:rPr>
              <a:t>：</a:t>
            </a:r>
            <a:r>
              <a:rPr lang="zh-TW" altLang="en-US">
                <a:sym typeface="Wingdings" pitchFamily="2" charset="2"/>
              </a:rPr>
              <a:t/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>              鉀、鈉皆與水反應，反應劇烈並產生</a:t>
            </a:r>
            <a:r>
              <a:rPr lang="zh-TW" altLang="en-US" u="sng">
                <a:sym typeface="Wingdings" pitchFamily="2" charset="2"/>
              </a:rPr>
              <a:t>         </a:t>
            </a:r>
            <a:r>
              <a:rPr lang="zh-TW" altLang="en-US">
                <a:sym typeface="Wingdings" pitchFamily="2" charset="2"/>
              </a:rPr>
              <a:t>氣，水溶液呈</a:t>
            </a:r>
            <a:r>
              <a:rPr lang="zh-TW" altLang="en-US" u="sng">
                <a:sym typeface="Wingdings" pitchFamily="2" charset="2"/>
              </a:rPr>
              <a:t>         </a:t>
            </a:r>
            <a:r>
              <a:rPr lang="zh-TW" altLang="en-US">
                <a:sym typeface="Wingdings" pitchFamily="2" charset="2"/>
              </a:rPr>
              <a:t>性。</a:t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>                  反應為</a:t>
            </a:r>
            <a:r>
              <a:rPr lang="zh-TW" altLang="en-US" u="sng">
                <a:sym typeface="Wingdings" pitchFamily="2" charset="2"/>
              </a:rPr>
              <a:t>             </a:t>
            </a:r>
            <a:r>
              <a:rPr lang="zh-TW" altLang="en-US">
                <a:sym typeface="Wingdings" pitchFamily="2" charset="2"/>
              </a:rPr>
              <a:t>反應，反應性：鉀</a:t>
            </a:r>
            <a:r>
              <a:rPr lang="zh-TW" altLang="en-US" u="sng">
                <a:sym typeface="Wingdings" pitchFamily="2" charset="2"/>
              </a:rPr>
              <a:t>        </a:t>
            </a:r>
            <a:r>
              <a:rPr lang="zh-TW" altLang="en-US">
                <a:sym typeface="Wingdings" pitchFamily="2" charset="2"/>
              </a:rPr>
              <a:t>鈉</a:t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>              鉀、鈉金屬的保存：儲存於</a:t>
            </a:r>
            <a:r>
              <a:rPr lang="zh-TW" altLang="en-US" u="sng">
                <a:sym typeface="Wingdings" pitchFamily="2" charset="2"/>
              </a:rPr>
              <a:t>                                                     </a:t>
            </a:r>
            <a:r>
              <a:rPr lang="zh-TW" altLang="en-US">
                <a:sym typeface="Wingdings" pitchFamily="2" charset="2"/>
              </a:rPr>
              <a:t>中。</a:t>
            </a:r>
            <a:br>
              <a:rPr lang="zh-TW" altLang="en-US">
                <a:sym typeface="Wingdings" pitchFamily="2" charset="2"/>
              </a:rPr>
            </a:br>
            <a:r>
              <a:rPr lang="zh-TW" altLang="en-US">
                <a:sym typeface="Wingdings" pitchFamily="2" charset="2"/>
              </a:rPr>
              <a:t>                   因為此保存液中不含氧，且密度比鉀、鈉金屬小</a:t>
            </a:r>
          </a:p>
        </p:txBody>
      </p:sp>
      <p:sp>
        <p:nvSpPr>
          <p:cNvPr id="1568905" name="Text Box 137"/>
          <p:cNvSpPr txBox="1">
            <a:spLocks noChangeArrowheads="1"/>
          </p:cNvSpPr>
          <p:nvPr/>
        </p:nvSpPr>
        <p:spPr bwMode="auto">
          <a:xfrm>
            <a:off x="5689600" y="1703388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氫</a:t>
            </a:r>
          </a:p>
        </p:txBody>
      </p:sp>
      <p:sp>
        <p:nvSpPr>
          <p:cNvPr id="1568906" name="Text Box 138"/>
          <p:cNvSpPr txBox="1">
            <a:spLocks noChangeArrowheads="1"/>
          </p:cNvSpPr>
          <p:nvPr/>
        </p:nvSpPr>
        <p:spPr bwMode="auto">
          <a:xfrm>
            <a:off x="7821613" y="1701800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鹼</a:t>
            </a:r>
          </a:p>
        </p:txBody>
      </p:sp>
      <p:sp>
        <p:nvSpPr>
          <p:cNvPr id="1568907" name="Text Box 139"/>
          <p:cNvSpPr txBox="1">
            <a:spLocks noChangeArrowheads="1"/>
          </p:cNvSpPr>
          <p:nvPr/>
        </p:nvSpPr>
        <p:spPr bwMode="auto">
          <a:xfrm>
            <a:off x="4725988" y="2389188"/>
            <a:ext cx="353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0000FF"/>
                </a:solidFill>
              </a:rPr>
              <a:t>礦物油（石油或煤油、汽油）</a:t>
            </a:r>
          </a:p>
        </p:txBody>
      </p:sp>
      <p:sp>
        <p:nvSpPr>
          <p:cNvPr id="1568908" name="Text Box 140"/>
          <p:cNvSpPr txBox="1">
            <a:spLocks noChangeArrowheads="1"/>
          </p:cNvSpPr>
          <p:nvPr/>
        </p:nvSpPr>
        <p:spPr bwMode="auto">
          <a:xfrm>
            <a:off x="5567363" y="2074863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chemeClr val="tx2"/>
                </a:solidFill>
              </a:rPr>
              <a:t>＞</a:t>
            </a:r>
          </a:p>
        </p:txBody>
      </p:sp>
      <p:sp>
        <p:nvSpPr>
          <p:cNvPr id="1568911" name="Text Box 143"/>
          <p:cNvSpPr txBox="1">
            <a:spLocks noChangeArrowheads="1"/>
          </p:cNvSpPr>
          <p:nvPr/>
        </p:nvSpPr>
        <p:spPr bwMode="auto">
          <a:xfrm>
            <a:off x="2643188" y="2035175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tx2"/>
                </a:solidFill>
              </a:rPr>
              <a:t>放熱</a:t>
            </a: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6562725" y="949325"/>
            <a:ext cx="215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/>
              <a:t>（媒體：</a:t>
            </a:r>
            <a:r>
              <a:rPr lang="en-US" altLang="zh-TW">
                <a:hlinkClick r:id="rId5" action="ppaction://hlinkfile"/>
              </a:rPr>
              <a:t>1</a:t>
            </a:r>
            <a:r>
              <a:rPr lang="zh-TW" altLang="en-US"/>
              <a:t>，</a:t>
            </a:r>
            <a:r>
              <a:rPr lang="en-US" altLang="zh-TW"/>
              <a:t>2’</a:t>
            </a:r>
            <a:r>
              <a:rPr lang="zh-TW" altLang="en-US"/>
              <a:t>）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89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68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68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68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68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8905" grpId="0"/>
      <p:bldP spid="1568906" grpId="0"/>
      <p:bldP spid="1568907" grpId="0"/>
      <p:bldP spid="1568908" grpId="0"/>
      <p:bldP spid="1568911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35492</TotalTime>
  <Words>678</Words>
  <Application>Microsoft Office PowerPoint</Application>
  <PresentationFormat>如螢幕大小 (4:3)</PresentationFormat>
  <Paragraphs>235</Paragraphs>
  <Slides>21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3" baseType="lpstr">
      <vt:lpstr>Crayons</vt:lpstr>
      <vt:lpstr>方程式</vt:lpstr>
      <vt:lpstr>課程名稱：元素與週期表</vt:lpstr>
      <vt:lpstr> 元素的分類</vt:lpstr>
      <vt:lpstr>如何將元素分類</vt:lpstr>
      <vt:lpstr> 元素分類探索一</vt:lpstr>
      <vt:lpstr>元素分類探索活動一</vt:lpstr>
      <vt:lpstr>元素分類探索示意圖</vt:lpstr>
      <vt:lpstr>酚酞 酸鹼指示劑</vt:lpstr>
      <vt:lpstr>元素特性的分類</vt:lpstr>
      <vt:lpstr>鉀與鈉的特性</vt:lpstr>
      <vt:lpstr>鉀與鈉的特性</vt:lpstr>
      <vt:lpstr> 元素分類探索二</vt:lpstr>
      <vt:lpstr>元素分類探索活動二</vt:lpstr>
      <vt:lpstr> 元素週期表</vt:lpstr>
      <vt:lpstr>元素週期表的演變</vt:lpstr>
      <vt:lpstr>週期表概述</vt:lpstr>
      <vt:lpstr> 週期表</vt:lpstr>
      <vt:lpstr>週期表常見元素  族的屬性</vt:lpstr>
      <vt:lpstr>週期表的預測性</vt:lpstr>
      <vt:lpstr>週期表中的國中常見元素</vt:lpstr>
      <vt:lpstr>範例解說</vt:lpstr>
      <vt:lpstr>課程結束</vt:lpstr>
    </vt:vector>
  </TitlesOfParts>
  <Company>桃園縣立中興國中 Jim理化教學網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元素與週期表</dc:title>
  <dc:subject>Jim 理化教學網</dc:subject>
  <dc:creator>Jim</dc:creator>
  <cp:lastModifiedBy>Jim</cp:lastModifiedBy>
  <cp:revision>6900</cp:revision>
  <dcterms:created xsi:type="dcterms:W3CDTF">2007-02-28T07:43:47Z</dcterms:created>
  <dcterms:modified xsi:type="dcterms:W3CDTF">2019-01-03T15:28:07Z</dcterms:modified>
</cp:coreProperties>
</file>