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sldIdLst>
    <p:sldId id="292" r:id="rId2"/>
    <p:sldId id="378" r:id="rId3"/>
    <p:sldId id="386" r:id="rId4"/>
    <p:sldId id="387" r:id="rId5"/>
    <p:sldId id="399" r:id="rId6"/>
    <p:sldId id="401" r:id="rId7"/>
    <p:sldId id="400" r:id="rId8"/>
    <p:sldId id="389" r:id="rId9"/>
    <p:sldId id="390" r:id="rId10"/>
    <p:sldId id="402" r:id="rId11"/>
    <p:sldId id="391" r:id="rId12"/>
    <p:sldId id="393" r:id="rId13"/>
    <p:sldId id="396" r:id="rId14"/>
    <p:sldId id="392" r:id="rId15"/>
    <p:sldId id="339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u="sng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0000FF"/>
    <a:srgbClr val="FF0000"/>
    <a:srgbClr val="CCFF33"/>
    <a:srgbClr val="FFFF00"/>
    <a:srgbClr val="FFCCFF"/>
    <a:srgbClr val="808080"/>
    <a:srgbClr val="DB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23" autoAdjust="0"/>
  </p:normalViewPr>
  <p:slideViewPr>
    <p:cSldViewPr>
      <p:cViewPr varScale="1">
        <p:scale>
          <a:sx n="64" d="100"/>
          <a:sy n="64" d="100"/>
        </p:scale>
        <p:origin x="8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a typeface="新細明體" pitchFamily="18" charset="-120"/>
              </a:defRPr>
            </a:lvl1pPr>
          </a:lstStyle>
          <a:p>
            <a:pPr>
              <a:defRPr/>
            </a:pPr>
            <a:fld id="{364EF9D6-CA69-4FCD-837C-17FBE08654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EF9D6-CA69-4FCD-837C-17FBE086542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4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EF9D6-CA69-4FCD-837C-17FBE086542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708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FA99-E083-4EE0-98F2-C29AC85F4D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8238-2827-4782-BACA-F0742203A1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FA5B-5692-423E-AF64-EC69A63656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B03F-2D39-4D96-B4AB-6E286E4920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2B1A-84F5-4A27-96BD-4D519F203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EF08-E5A2-49AB-95FC-FFE05CFEEB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CF76-05DC-4BB8-930B-29C2B00B43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815C-A97D-448B-86C8-37B342DCA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84B6-818A-4A97-A1C3-780020A1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BF71-8C97-49C2-A823-D3623EA0D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1B1A-B295-4FD6-B802-CCCB0E08B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6612-3886-4836-9DFB-57A0E74F08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u="none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u="none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u="none">
                <a:latin typeface="+mn-lt"/>
                <a:ea typeface="+mn-ea"/>
              </a:defRPr>
            </a:lvl1pPr>
          </a:lstStyle>
          <a:p>
            <a:pPr>
              <a:defRPr/>
            </a:pPr>
            <a:fld id="{D48FBFF6-5EEF-42AF-A06B-F0FB08460B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4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4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4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4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4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4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4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4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4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4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4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7" y="323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7" y="173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6" y="888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7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6" y="133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74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10" Type="http://schemas.openxmlformats.org/officeDocument/2006/relationships/hyperlink" Target="mov/&#40573;&#28900;_0045.mp4" TargetMode="External"/><Relationship Id="rId4" Type="http://schemas.openxmlformats.org/officeDocument/2006/relationships/image" Target="../media/image33.jpeg"/><Relationship Id="rId9" Type="http://schemas.openxmlformats.org/officeDocument/2006/relationships/hyperlink" Target="mov/&#24067;&#34174;_0247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ov/&#31481;&#31607;&#20094;&#39230;_0237.mp4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emf"/><Relationship Id="rId5" Type="http://schemas.openxmlformats.org/officeDocument/2006/relationships/image" Target="../media/image41.jpeg"/><Relationship Id="rId10" Type="http://schemas.openxmlformats.org/officeDocument/2006/relationships/image" Target="../media/image42.emf"/><Relationship Id="rId4" Type="http://schemas.openxmlformats.org/officeDocument/2006/relationships/image" Target="../media/image40.jpeg"/><Relationship Id="rId9" Type="http://schemas.openxmlformats.org/officeDocument/2006/relationships/hyperlink" Target="mov/&#31481;&#31607;&#20094;&#39230;_040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ov/&#26377;&#27231;&#21270;&#21512;&#29289;&#30340;&#36776;&#21029;.exe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10" Type="http://schemas.openxmlformats.org/officeDocument/2006/relationships/image" Target="../media/image15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3.bin"/><Relationship Id="rId3" Type="http://schemas.openxmlformats.org/officeDocument/2006/relationships/audio" Target="../media/audio2.wav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032" y="2276872"/>
            <a:ext cx="8712968" cy="121813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7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7200" dirty="0" smtClean="0">
                <a:solidFill>
                  <a:schemeClr val="tx1"/>
                </a:solidFill>
                <a:ea typeface="標楷體" pitchFamily="65" charset="-120"/>
              </a:rPr>
              <a:t>有機化合物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721100" y="3803650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u="none">
                <a:latin typeface="標楷體" pitchFamily="65" charset="-120"/>
              </a:rPr>
              <a:t>編授教師：</a:t>
            </a:r>
            <a:br>
              <a:rPr lang="zh-TW" altLang="en-US" sz="4000" u="none">
                <a:latin typeface="標楷體" pitchFamily="65" charset="-120"/>
              </a:rPr>
            </a:br>
            <a:r>
              <a:rPr lang="zh-TW" altLang="en-US" sz="4000" u="none">
                <a:latin typeface="標楷體" pitchFamily="65" charset="-120"/>
              </a:rPr>
              <a:t>中興國中 楊秉鈞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4"/>
          <p:cNvSpPr txBox="1">
            <a:spLocks noChangeArrowheads="1"/>
          </p:cNvSpPr>
          <p:nvPr/>
        </p:nvSpPr>
        <p:spPr bwMode="auto">
          <a:xfrm>
            <a:off x="379413" y="865188"/>
            <a:ext cx="8461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 smtClean="0">
                <a:sym typeface="Wingdings" pitchFamily="2" charset="2"/>
              </a:rPr>
              <a:t>生活觀察：</a:t>
            </a:r>
            <a:r>
              <a:rPr lang="zh-TW" altLang="en-US" u="none" dirty="0" smtClean="0">
                <a:sym typeface="Wingdings" pitchFamily="2" charset="2"/>
              </a:rPr>
              <a:t/>
            </a:r>
            <a:br>
              <a:rPr lang="zh-TW" altLang="en-US" u="none" dirty="0" smtClean="0">
                <a:sym typeface="Wingdings" pitchFamily="2" charset="2"/>
              </a:rPr>
            </a:br>
            <a:r>
              <a:rPr lang="zh-TW" altLang="en-US" u="none" dirty="0" smtClean="0">
                <a:sym typeface="Wingdings" pitchFamily="2" charset="2"/>
              </a:rPr>
              <a:t>     </a:t>
            </a:r>
            <a:r>
              <a:rPr lang="zh-TW" altLang="zh-TW" u="none" dirty="0" smtClean="0"/>
              <a:t>鹽</a:t>
            </a:r>
            <a:r>
              <a:rPr lang="zh-TW" altLang="zh-TW" u="none" dirty="0"/>
              <a:t>烤與烤布蕾（</a:t>
            </a:r>
            <a:r>
              <a:rPr lang="en-US" altLang="zh-TW" u="none" dirty="0"/>
              <a:t> </a:t>
            </a:r>
            <a:r>
              <a:rPr lang="en-US" altLang="zh-TW" dirty="0"/>
              <a:t>   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u="none" dirty="0" smtClean="0"/>
              <a:t> </a:t>
            </a:r>
            <a:r>
              <a:rPr lang="zh-TW" altLang="zh-TW" u="none" dirty="0"/>
              <a:t>是有機化合物；</a:t>
            </a:r>
            <a:r>
              <a:rPr lang="en-US" altLang="zh-TW" dirty="0"/>
              <a:t>    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  </a:t>
            </a:r>
            <a:r>
              <a:rPr lang="zh-TW" altLang="zh-TW" u="none" dirty="0"/>
              <a:t>不是有機化合物）</a:t>
            </a:r>
            <a:endParaRPr lang="zh-TW" altLang="en-US" u="none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2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38113"/>
            <a:ext cx="6870700" cy="83026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生活觀察</a:t>
            </a:r>
          </a:p>
        </p:txBody>
      </p:sp>
      <p:pic>
        <p:nvPicPr>
          <p:cNvPr id="31" name="圖片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7848872" cy="3024336"/>
          </a:xfrm>
          <a:prstGeom prst="rect">
            <a:avLst/>
          </a:prstGeom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820700" y="1218061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u="none" dirty="0" smtClean="0">
                <a:solidFill>
                  <a:srgbClr val="FF0000"/>
                </a:solidFill>
              </a:rPr>
              <a:t>糖</a:t>
            </a:r>
            <a:endParaRPr lang="zh-TW" altLang="en-US" u="none" dirty="0">
              <a:solidFill>
                <a:srgbClr val="FF0000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562661" y="1218061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u="none" dirty="0" smtClean="0">
                <a:solidFill>
                  <a:srgbClr val="FF0000"/>
                </a:solidFill>
              </a:rPr>
              <a:t>鹽</a:t>
            </a:r>
            <a:endParaRPr lang="zh-TW" altLang="en-US" u="none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5004048" y="2564904"/>
            <a:ext cx="2987427" cy="2160240"/>
          </a:xfrm>
          <a:prstGeom prst="ellipse">
            <a:avLst/>
          </a:prstGeom>
          <a:solidFill>
            <a:schemeClr val="bg1">
              <a:alpha val="0"/>
            </a:schemeClr>
          </a:solidFill>
          <a:ln w="889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586126" y="5254899"/>
            <a:ext cx="1722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u="none" dirty="0">
                <a:solidFill>
                  <a:srgbClr val="0000FF"/>
                </a:solidFill>
              </a:rPr>
              <a:t>糖呈黑色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1720" y="5254899"/>
            <a:ext cx="1722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u="none" dirty="0" smtClean="0">
                <a:solidFill>
                  <a:srgbClr val="0000FF"/>
                </a:solidFill>
              </a:rPr>
              <a:t>鹽不變色</a:t>
            </a:r>
            <a:endParaRPr lang="zh-TW" altLang="en-US" sz="2800" u="none" dirty="0">
              <a:solidFill>
                <a:srgbClr val="0000FF"/>
              </a:solidFill>
            </a:endParaRPr>
          </a:p>
        </p:txBody>
      </p:sp>
      <p:sp>
        <p:nvSpPr>
          <p:cNvPr id="37" name="橢圓 36"/>
          <p:cNvSpPr/>
          <p:nvPr/>
        </p:nvSpPr>
        <p:spPr bwMode="auto">
          <a:xfrm rot="20128388">
            <a:off x="1678896" y="3484948"/>
            <a:ext cx="2608522" cy="1184248"/>
          </a:xfrm>
          <a:prstGeom prst="ellipse">
            <a:avLst/>
          </a:prstGeom>
          <a:solidFill>
            <a:schemeClr val="bg1">
              <a:alpha val="0"/>
            </a:schemeClr>
          </a:solidFill>
          <a:ln w="889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37683"/>
              </p:ext>
            </p:extLst>
          </p:nvPr>
        </p:nvGraphicFramePr>
        <p:xfrm>
          <a:off x="2319053" y="5778120"/>
          <a:ext cx="1042012" cy="47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方程式" r:id="rId5" imgW="393480" imgH="177480" progId="Equation.3">
                  <p:embed/>
                </p:oleObj>
              </mc:Choice>
              <mc:Fallback>
                <p:oleObj name="方程式" r:id="rId5" imgW="393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9053" y="5778120"/>
                        <a:ext cx="1042012" cy="470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81481"/>
              </p:ext>
            </p:extLst>
          </p:nvPr>
        </p:nvGraphicFramePr>
        <p:xfrm>
          <a:off x="5548313" y="5729288"/>
          <a:ext cx="16478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方程式" r:id="rId7" imgW="622080" imgH="215640" progId="Equation.3">
                  <p:embed/>
                </p:oleObj>
              </mc:Choice>
              <mc:Fallback>
                <p:oleObj name="方程式" r:id="rId7" imgW="622080" imgH="215640" progId="Equation.3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8313" y="5729288"/>
                        <a:ext cx="16478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橢圓 6"/>
          <p:cNvSpPr/>
          <p:nvPr/>
        </p:nvSpPr>
        <p:spPr bwMode="auto">
          <a:xfrm>
            <a:off x="5452226" y="5694344"/>
            <a:ext cx="709960" cy="709960"/>
          </a:xfrm>
          <a:prstGeom prst="ellipse">
            <a:avLst/>
          </a:prstGeom>
          <a:solidFill>
            <a:schemeClr val="tx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550781" y="6299200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/>
              <a:t>（媒體：</a:t>
            </a:r>
            <a:r>
              <a:rPr lang="en-US" altLang="zh-TW" u="none" dirty="0">
                <a:hlinkClick r:id="rId9" action="ppaction://hlinkfile"/>
              </a:rPr>
              <a:t>1</a:t>
            </a:r>
            <a:r>
              <a:rPr lang="zh-TW" altLang="en-US" u="none" dirty="0"/>
              <a:t>，</a:t>
            </a:r>
            <a:r>
              <a:rPr lang="en-US" altLang="zh-TW" u="none" dirty="0" smtClean="0"/>
              <a:t>2’47</a:t>
            </a:r>
            <a:r>
              <a:rPr lang="en-US" altLang="zh-TW" u="none" dirty="0"/>
              <a:t>” </a:t>
            </a:r>
            <a:r>
              <a:rPr lang="zh-TW" altLang="en-US" u="none" dirty="0"/>
              <a:t>；</a:t>
            </a:r>
            <a:r>
              <a:rPr lang="en-US" altLang="zh-TW" u="none" dirty="0">
                <a:hlinkClick r:id="rId10" action="ppaction://hlinkfile"/>
              </a:rPr>
              <a:t>2</a:t>
            </a:r>
            <a:r>
              <a:rPr lang="zh-TW" altLang="en-US" u="none" dirty="0" smtClean="0"/>
              <a:t>，</a:t>
            </a:r>
            <a:r>
              <a:rPr lang="en-US" altLang="zh-TW" u="none" dirty="0" smtClean="0"/>
              <a:t>45”</a:t>
            </a:r>
            <a:r>
              <a:rPr lang="zh-TW" altLang="en-US" u="none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388630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" grpId="0" animBg="1"/>
      <p:bldP spid="35" grpId="0"/>
      <p:bldP spid="36" grpId="0"/>
      <p:bldP spid="3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6571" y="886407"/>
            <a:ext cx="6427778" cy="1163637"/>
          </a:xfrm>
        </p:spPr>
        <p:txBody>
          <a:bodyPr/>
          <a:lstStyle/>
          <a:p>
            <a:pPr algn="l" eaLnBrk="1" hangingPunct="1"/>
            <a:r>
              <a:rPr lang="en-US" altLang="zh-TW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木材的乾餾</a:t>
            </a:r>
            <a:endParaRPr lang="zh-TW" altLang="en-US" sz="40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 l="6621" r="5675" b="584"/>
          <a:stretch>
            <a:fillRect/>
          </a:stretch>
        </p:blipFill>
        <p:spPr bwMode="auto">
          <a:xfrm>
            <a:off x="3663330" y="3383929"/>
            <a:ext cx="453707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419872" y="207250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u="none" dirty="0" smtClean="0"/>
              <a:t>[ </a:t>
            </a:r>
            <a:r>
              <a:rPr lang="zh-TW" altLang="en-US" sz="4000" u="none" dirty="0" smtClean="0"/>
              <a:t>延伸學習 </a:t>
            </a:r>
            <a:r>
              <a:rPr lang="en-US" altLang="zh-TW" sz="4000" u="none" dirty="0" smtClean="0"/>
              <a:t>]</a:t>
            </a:r>
            <a:endParaRPr lang="zh-TW" altLang="en-US" sz="4000" u="none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0"/>
          <p:cNvGrpSpPr>
            <a:grpSpLocks/>
          </p:cNvGrpSpPr>
          <p:nvPr/>
        </p:nvGrpSpPr>
        <p:grpSpPr bwMode="auto">
          <a:xfrm>
            <a:off x="1878013" y="3759200"/>
            <a:ext cx="6035675" cy="2716213"/>
            <a:chOff x="971" y="2432"/>
            <a:chExt cx="3802" cy="1711"/>
          </a:xfrm>
        </p:grpSpPr>
        <p:pic>
          <p:nvPicPr>
            <p:cNvPr id="12312" name="Picture 25" descr="YW824B-5-3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283" y="2714"/>
              <a:ext cx="1490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13" name="Group 26"/>
            <p:cNvGrpSpPr>
              <a:grpSpLocks/>
            </p:cNvGrpSpPr>
            <p:nvPr/>
          </p:nvGrpSpPr>
          <p:grpSpPr bwMode="auto">
            <a:xfrm>
              <a:off x="971" y="2432"/>
              <a:ext cx="1628" cy="1676"/>
              <a:chOff x="2925" y="958"/>
              <a:chExt cx="2630" cy="2383"/>
            </a:xfrm>
          </p:grpSpPr>
          <p:pic>
            <p:nvPicPr>
              <p:cNvPr id="12314" name="Picture 27" descr="Pict107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24000" contrast="60000"/>
              </a:blip>
              <a:srcRect/>
              <a:stretch>
                <a:fillRect/>
              </a:stretch>
            </p:blipFill>
            <p:spPr bwMode="auto">
              <a:xfrm>
                <a:off x="2925" y="958"/>
                <a:ext cx="2630" cy="2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5" name="Line 28"/>
              <p:cNvSpPr>
                <a:spLocks noChangeShapeType="1"/>
              </p:cNvSpPr>
              <p:nvPr/>
            </p:nvSpPr>
            <p:spPr bwMode="auto">
              <a:xfrm>
                <a:off x="3198" y="3339"/>
                <a:ext cx="2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06400" y="471488"/>
            <a:ext cx="8453438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 u="none">
                <a:solidFill>
                  <a:srgbClr val="FF0000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en-US" altLang="zh-TW" sz="2400" u="none"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2400" u="none">
                <a:latin typeface="標楷體" pitchFamily="65" charset="-120"/>
                <a:sym typeface="Wingdings" pitchFamily="2" charset="2"/>
              </a:rPr>
              <a:t>乾餾</a:t>
            </a:r>
            <a:r>
              <a:rPr lang="zh-TW" altLang="en-US" sz="2400" u="none">
                <a:sym typeface="Wingdings" pitchFamily="2" charset="2"/>
              </a:rPr>
              <a:t>：</a:t>
            </a:r>
            <a:br>
              <a:rPr lang="zh-TW" altLang="en-US" sz="2400" u="none">
                <a:sym typeface="Wingdings" pitchFamily="2" charset="2"/>
              </a:rPr>
            </a:br>
            <a:r>
              <a:rPr lang="zh-TW" altLang="en-US" sz="2400" u="none">
                <a:sym typeface="Wingdings" pitchFamily="2" charset="2"/>
              </a:rPr>
              <a:t>    </a:t>
            </a:r>
            <a:r>
              <a:rPr lang="zh-TW" altLang="en-US" u="none">
                <a:sym typeface="Wingdings" pitchFamily="2" charset="2"/>
              </a:rPr>
              <a:t>（</a:t>
            </a:r>
            <a:r>
              <a:rPr lang="en-US" altLang="zh-TW" u="none">
                <a:sym typeface="Wingdings" pitchFamily="2" charset="2"/>
              </a:rPr>
              <a:t>1</a:t>
            </a:r>
            <a:r>
              <a:rPr lang="zh-TW" altLang="en-US" u="none">
                <a:sym typeface="Wingdings" pitchFamily="2" charset="2"/>
              </a:rPr>
              <a:t>）意義：將物質</a:t>
            </a:r>
            <a:r>
              <a:rPr lang="zh-TW" altLang="en-US" sz="2400">
                <a:sym typeface="Wingdings" pitchFamily="2" charset="2"/>
              </a:rPr>
              <a:t>                         </a:t>
            </a:r>
            <a:r>
              <a:rPr lang="zh-TW" altLang="en-US" u="none">
                <a:sym typeface="Wingdings" pitchFamily="2" charset="2"/>
              </a:rPr>
              <a:t>的過程。</a:t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>                為</a:t>
            </a:r>
            <a:r>
              <a:rPr lang="zh-TW" altLang="en-US">
                <a:sym typeface="Wingdings" pitchFamily="2" charset="2"/>
              </a:rPr>
              <a:t>            </a:t>
            </a:r>
            <a:r>
              <a:rPr lang="zh-TW" altLang="en-US" u="none">
                <a:sym typeface="Wingdings" pitchFamily="2" charset="2"/>
              </a:rPr>
              <a:t>的</a:t>
            </a:r>
            <a:r>
              <a:rPr lang="zh-TW" altLang="en-US">
                <a:sym typeface="Wingdings" pitchFamily="2" charset="2"/>
              </a:rPr>
              <a:t>             </a:t>
            </a:r>
            <a:r>
              <a:rPr lang="zh-TW" altLang="en-US" u="none">
                <a:sym typeface="Wingdings" pitchFamily="2" charset="2"/>
              </a:rPr>
              <a:t>變化。（直接燃燒會形成灰燼（</a:t>
            </a:r>
            <a:r>
              <a:rPr lang="zh-TW" altLang="en-US" u="none">
                <a:solidFill>
                  <a:srgbClr val="0000FF"/>
                </a:solidFill>
                <a:sym typeface="Wingdings" pitchFamily="2" charset="2"/>
              </a:rPr>
              <a:t>灰粉</a:t>
            </a:r>
            <a:r>
              <a:rPr lang="zh-TW" altLang="en-US" u="none">
                <a:sym typeface="Wingdings" pitchFamily="2" charset="2"/>
              </a:rPr>
              <a:t>）） </a:t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/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/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/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/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/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>    （</a:t>
            </a:r>
            <a:r>
              <a:rPr lang="en-US" altLang="zh-TW" u="none">
                <a:sym typeface="Wingdings" pitchFamily="2" charset="2"/>
              </a:rPr>
              <a:t>2</a:t>
            </a:r>
            <a:r>
              <a:rPr lang="zh-TW" altLang="en-US" u="none">
                <a:sym typeface="Wingdings" pitchFamily="2" charset="2"/>
              </a:rPr>
              <a:t>）實驗室中的乾餾裝置：</a:t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>               大試管裝木屑                             鋁箔包裹竹筷  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101600"/>
            <a:ext cx="8229600" cy="8191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木材的乾餾</a:t>
            </a:r>
          </a:p>
        </p:txBody>
      </p:sp>
      <p:sp>
        <p:nvSpPr>
          <p:cNvPr id="1243144" name="Text Box 8"/>
          <p:cNvSpPr txBox="1">
            <a:spLocks noChangeArrowheads="1"/>
          </p:cNvSpPr>
          <p:nvPr/>
        </p:nvSpPr>
        <p:spPr bwMode="auto">
          <a:xfrm>
            <a:off x="3155950" y="892175"/>
            <a:ext cx="177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隔絕空氣加熱</a:t>
            </a:r>
          </a:p>
        </p:txBody>
      </p:sp>
      <p:sp>
        <p:nvSpPr>
          <p:cNvPr id="1243145" name="Text Box 9"/>
          <p:cNvSpPr txBox="1">
            <a:spLocks noChangeArrowheads="1"/>
          </p:cNvSpPr>
          <p:nvPr/>
        </p:nvSpPr>
        <p:spPr bwMode="auto">
          <a:xfrm>
            <a:off x="2095500" y="12922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吸熱</a:t>
            </a:r>
          </a:p>
        </p:txBody>
      </p:sp>
      <p:pic>
        <p:nvPicPr>
          <p:cNvPr id="1243146" name="Picture 10" descr="s-26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4610100" y="1784350"/>
            <a:ext cx="22145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294438" y="2695575"/>
            <a:ext cx="2189162" cy="498475"/>
            <a:chOff x="3938" y="1772"/>
            <a:chExt cx="1379" cy="314"/>
          </a:xfrm>
        </p:grpSpPr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4691" y="1791"/>
              <a:ext cx="626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u="none"/>
                <a:t>含碳</a:t>
              </a:r>
            </a:p>
          </p:txBody>
        </p:sp>
        <p:sp>
          <p:nvSpPr>
            <p:cNvPr id="12311" name="AutoShape 21"/>
            <p:cNvSpPr>
              <a:spLocks noChangeArrowheads="1"/>
            </p:cNvSpPr>
            <p:nvPr/>
          </p:nvSpPr>
          <p:spPr bwMode="auto">
            <a:xfrm>
              <a:off x="3938" y="1772"/>
              <a:ext cx="698" cy="314"/>
            </a:xfrm>
            <a:prstGeom prst="rightArrow">
              <a:avLst>
                <a:gd name="adj1" fmla="val 50000"/>
                <a:gd name="adj2" fmla="val 55573"/>
              </a:avLst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43150" name="Text Box 14"/>
          <p:cNvSpPr txBox="1">
            <a:spLocks noChangeArrowheads="1"/>
          </p:cNvSpPr>
          <p:nvPr/>
        </p:nvSpPr>
        <p:spPr bwMode="auto">
          <a:xfrm>
            <a:off x="3905250" y="2036763"/>
            <a:ext cx="4889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chemeClr val="tx2"/>
                </a:solidFill>
              </a:rPr>
              <a:t>乾餾</a:t>
            </a:r>
          </a:p>
        </p:txBody>
      </p:sp>
      <p:grpSp>
        <p:nvGrpSpPr>
          <p:cNvPr id="12298" name="Group 36"/>
          <p:cNvGrpSpPr>
            <a:grpSpLocks/>
          </p:cNvGrpSpPr>
          <p:nvPr/>
        </p:nvGrpSpPr>
        <p:grpSpPr bwMode="auto">
          <a:xfrm>
            <a:off x="1519238" y="1798638"/>
            <a:ext cx="3152775" cy="1624012"/>
            <a:chOff x="930" y="1207"/>
            <a:chExt cx="1986" cy="1023"/>
          </a:xfrm>
        </p:grpSpPr>
        <p:pic>
          <p:nvPicPr>
            <p:cNvPr id="12308" name="Picture 12" descr="788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930" y="1207"/>
              <a:ext cx="1363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AutoShape 22"/>
            <p:cNvSpPr>
              <a:spLocks noChangeArrowheads="1"/>
            </p:cNvSpPr>
            <p:nvPr/>
          </p:nvSpPr>
          <p:spPr bwMode="auto">
            <a:xfrm>
              <a:off x="2218" y="1762"/>
              <a:ext cx="698" cy="314"/>
            </a:xfrm>
            <a:prstGeom prst="rightArrow">
              <a:avLst>
                <a:gd name="adj1" fmla="val 50000"/>
                <a:gd name="adj2" fmla="val 55573"/>
              </a:avLst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43167" name="Text Box 31"/>
          <p:cNvSpPr txBox="1">
            <a:spLocks noChangeArrowheads="1"/>
          </p:cNvSpPr>
          <p:nvPr/>
        </p:nvSpPr>
        <p:spPr bwMode="auto">
          <a:xfrm>
            <a:off x="4902200" y="515620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竹筷</a:t>
            </a:r>
          </a:p>
        </p:txBody>
      </p:sp>
      <p:sp>
        <p:nvSpPr>
          <p:cNvPr id="1243168" name="Line 32"/>
          <p:cNvSpPr>
            <a:spLocks noChangeShapeType="1"/>
          </p:cNvSpPr>
          <p:nvPr/>
        </p:nvSpPr>
        <p:spPr bwMode="auto">
          <a:xfrm flipV="1">
            <a:off x="5478463" y="4694238"/>
            <a:ext cx="287337" cy="431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869950" y="4981575"/>
            <a:ext cx="3357563" cy="842963"/>
            <a:chOff x="521" y="3248"/>
            <a:chExt cx="2115" cy="531"/>
          </a:xfrm>
        </p:grpSpPr>
        <p:sp>
          <p:nvSpPr>
            <p:cNvPr id="12304" name="Text Box 33"/>
            <p:cNvSpPr txBox="1">
              <a:spLocks noChangeArrowheads="1"/>
            </p:cNvSpPr>
            <p:nvPr/>
          </p:nvSpPr>
          <p:spPr bwMode="auto">
            <a:xfrm>
              <a:off x="521" y="3521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>
                  <a:solidFill>
                    <a:srgbClr val="0000FF"/>
                  </a:solidFill>
                </a:rPr>
                <a:t>木屑</a:t>
              </a:r>
            </a:p>
          </p:txBody>
        </p:sp>
        <p:sp>
          <p:nvSpPr>
            <p:cNvPr id="12305" name="Line 34"/>
            <p:cNvSpPr>
              <a:spLocks noChangeShapeType="1"/>
            </p:cNvSpPr>
            <p:nvPr/>
          </p:nvSpPr>
          <p:spPr bwMode="auto">
            <a:xfrm rot="1086784">
              <a:off x="1872" y="3248"/>
              <a:ext cx="453" cy="2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6" name="Text Box 37"/>
            <p:cNvSpPr txBox="1">
              <a:spLocks noChangeArrowheads="1"/>
            </p:cNvSpPr>
            <p:nvPr/>
          </p:nvSpPr>
          <p:spPr bwMode="auto">
            <a:xfrm>
              <a:off x="2091" y="3529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>
                  <a:solidFill>
                    <a:srgbClr val="0000FF"/>
                  </a:solidFill>
                </a:rPr>
                <a:t>棉花</a:t>
              </a:r>
            </a:p>
          </p:txBody>
        </p:sp>
        <p:sp>
          <p:nvSpPr>
            <p:cNvPr id="12307" name="Line 38"/>
            <p:cNvSpPr>
              <a:spLocks noChangeShapeType="1"/>
            </p:cNvSpPr>
            <p:nvPr/>
          </p:nvSpPr>
          <p:spPr bwMode="auto">
            <a:xfrm flipV="1">
              <a:off x="839" y="3249"/>
              <a:ext cx="635" cy="2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43176" name="Rectangle 40"/>
          <p:cNvSpPr>
            <a:spLocks noChangeArrowheads="1"/>
          </p:cNvSpPr>
          <p:nvPr/>
        </p:nvSpPr>
        <p:spPr bwMode="auto">
          <a:xfrm>
            <a:off x="4886325" y="1350963"/>
            <a:ext cx="38369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222625" y="130016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化學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3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3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43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3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4" grpId="0"/>
      <p:bldP spid="1243145" grpId="0"/>
      <p:bldP spid="1243150" grpId="0"/>
      <p:bldP spid="1243167" grpId="0"/>
      <p:bldP spid="1243168" grpId="0" animBg="1"/>
      <p:bldP spid="1243176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101600"/>
            <a:ext cx="8229600" cy="8191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木材的乾餾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50825" y="488950"/>
            <a:ext cx="867886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 u="none" dirty="0">
                <a:solidFill>
                  <a:srgbClr val="FF0000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en-US" altLang="zh-TW" sz="2400" u="none" dirty="0"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2400" u="none" dirty="0">
                <a:latin typeface="標楷體" pitchFamily="65" charset="-120"/>
                <a:sym typeface="Wingdings" pitchFamily="2" charset="2"/>
              </a:rPr>
              <a:t>乾餾</a:t>
            </a:r>
            <a:r>
              <a:rPr lang="zh-TW" altLang="en-US" sz="2400" u="none" dirty="0">
                <a:sym typeface="Wingdings" pitchFamily="2" charset="2"/>
              </a:rPr>
              <a:t>：</a:t>
            </a:r>
            <a:br>
              <a:rPr lang="zh-TW" altLang="en-US" sz="2400" u="none" dirty="0">
                <a:sym typeface="Wingdings" pitchFamily="2" charset="2"/>
              </a:rPr>
            </a:br>
            <a:r>
              <a:rPr lang="zh-TW" altLang="en-US" sz="2400" u="none" dirty="0">
                <a:sym typeface="Wingdings" pitchFamily="2" charset="2"/>
              </a:rPr>
              <a:t>    </a:t>
            </a:r>
            <a:r>
              <a:rPr lang="zh-TW" altLang="en-US" u="none" dirty="0">
                <a:sym typeface="Wingdings" pitchFamily="2" charset="2"/>
              </a:rPr>
              <a:t>（</a:t>
            </a:r>
            <a:r>
              <a:rPr lang="en-US" altLang="zh-TW" u="none" dirty="0">
                <a:sym typeface="Wingdings" pitchFamily="2" charset="2"/>
              </a:rPr>
              <a:t>3</a:t>
            </a:r>
            <a:r>
              <a:rPr lang="zh-TW" altLang="en-US" u="none" dirty="0">
                <a:sym typeface="Wingdings" pitchFamily="2" charset="2"/>
              </a:rPr>
              <a:t>）竹筷乾餾：為</a:t>
            </a:r>
            <a:r>
              <a:rPr lang="zh-TW" altLang="en-US" dirty="0">
                <a:sym typeface="Wingdings" pitchFamily="2" charset="2"/>
              </a:rPr>
              <a:t>                          </a:t>
            </a:r>
            <a:r>
              <a:rPr lang="zh-TW" altLang="en-US" u="none" dirty="0">
                <a:sym typeface="Wingdings" pitchFamily="2" charset="2"/>
              </a:rPr>
              <a:t>變化。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  </a:t>
            </a:r>
            <a:r>
              <a:rPr lang="zh-TW" altLang="en-US" u="none" dirty="0"/>
              <a:t>初期白煙：</a:t>
            </a:r>
            <a:r>
              <a:rPr lang="zh-TW" altLang="en-US" dirty="0"/>
              <a:t>                     </a:t>
            </a:r>
            <a:r>
              <a:rPr lang="zh-TW" altLang="en-US" u="none" dirty="0"/>
              <a:t>。（小水滴</a:t>
            </a:r>
            <a:r>
              <a:rPr lang="zh-TW" altLang="en-US" u="none" dirty="0">
                <a:solidFill>
                  <a:srgbClr val="0000FF"/>
                </a:solidFill>
              </a:rPr>
              <a:t>液體</a:t>
            </a:r>
            <a:r>
              <a:rPr lang="zh-TW" altLang="en-US" u="none" dirty="0"/>
              <a:t>） </a:t>
            </a:r>
            <a:br>
              <a:rPr lang="zh-TW" altLang="en-US" u="none" dirty="0"/>
            </a:br>
            <a:r>
              <a:rPr lang="zh-TW" altLang="en-US" u="none" dirty="0"/>
              <a:t>              </a:t>
            </a:r>
            <a:r>
              <a:rPr lang="zh-TW" altLang="en-US" u="none" dirty="0">
                <a:sym typeface="Wingdings" pitchFamily="2" charset="2"/>
              </a:rPr>
              <a:t> </a:t>
            </a:r>
            <a:r>
              <a:rPr lang="zh-TW" altLang="en-US" u="none" dirty="0"/>
              <a:t>可燃氣體：</a:t>
            </a:r>
            <a:r>
              <a:rPr lang="zh-TW" altLang="en-US" dirty="0"/>
              <a:t>                     </a:t>
            </a:r>
            <a:r>
              <a:rPr lang="zh-TW" altLang="en-US" u="none" dirty="0"/>
              <a:t>、</a:t>
            </a:r>
            <a:r>
              <a:rPr lang="zh-TW" altLang="en-US" dirty="0"/>
              <a:t>                        </a:t>
            </a:r>
            <a:r>
              <a:rPr lang="zh-TW" altLang="en-US" u="none" dirty="0"/>
              <a:t>、</a:t>
            </a:r>
            <a:r>
              <a:rPr lang="zh-TW" altLang="en-US" dirty="0"/>
              <a:t>                     </a:t>
            </a:r>
            <a:r>
              <a:rPr lang="zh-TW" altLang="en-US" u="none" dirty="0"/>
              <a:t>。</a:t>
            </a:r>
            <a:br>
              <a:rPr lang="zh-TW" altLang="en-US" u="none" dirty="0"/>
            </a:br>
            <a:r>
              <a:rPr lang="zh-TW" altLang="en-US" u="none" dirty="0"/>
              <a:t>              </a:t>
            </a:r>
            <a:r>
              <a:rPr lang="zh-TW" altLang="en-US" u="none" dirty="0">
                <a:sym typeface="Wingdings" pitchFamily="2" charset="2"/>
              </a:rPr>
              <a:t> </a:t>
            </a:r>
            <a:r>
              <a:rPr lang="zh-TW" altLang="en-US" u="none" dirty="0"/>
              <a:t>不可燃氣體：</a:t>
            </a:r>
            <a:r>
              <a:rPr lang="zh-TW" altLang="en-US" dirty="0"/>
              <a:t>                                 </a:t>
            </a:r>
            <a:r>
              <a:rPr lang="zh-TW" altLang="en-US" u="none" dirty="0"/>
              <a:t>。 </a:t>
            </a:r>
            <a:br>
              <a:rPr lang="zh-TW" altLang="en-US" u="none" dirty="0"/>
            </a:br>
            <a:r>
              <a:rPr lang="zh-TW" altLang="en-US" u="none" dirty="0"/>
              <a:t>              </a:t>
            </a:r>
            <a:r>
              <a:rPr lang="zh-TW" altLang="en-US" u="none" dirty="0">
                <a:sym typeface="Wingdings" pitchFamily="2" charset="2"/>
              </a:rPr>
              <a:t></a:t>
            </a:r>
            <a:r>
              <a:rPr lang="zh-TW" altLang="en-US" u="none" dirty="0"/>
              <a:t> 液體： </a:t>
            </a:r>
            <a:r>
              <a:rPr lang="zh-TW" altLang="en-US" dirty="0"/>
              <a:t>               </a:t>
            </a:r>
            <a:r>
              <a:rPr lang="zh-TW" altLang="en-US" u="none" dirty="0"/>
              <a:t>、黑色黏稠的</a:t>
            </a:r>
            <a:r>
              <a:rPr lang="zh-TW" altLang="en-US" dirty="0"/>
              <a:t>               </a:t>
            </a:r>
            <a:r>
              <a:rPr lang="zh-TW" altLang="en-US" u="none" dirty="0"/>
              <a:t>、</a:t>
            </a:r>
            <a:r>
              <a:rPr lang="en-US" altLang="zh-TW" u="none" dirty="0"/>
              <a:t/>
            </a:r>
            <a:br>
              <a:rPr lang="en-US" altLang="zh-TW" u="none" dirty="0"/>
            </a:br>
            <a:r>
              <a:rPr lang="en-US" altLang="zh-TW" u="none" dirty="0"/>
              <a:t>                              </a:t>
            </a:r>
            <a:r>
              <a:rPr lang="zh-TW" altLang="en-US" u="none" dirty="0"/>
              <a:t>酸性的</a:t>
            </a:r>
            <a:r>
              <a:rPr lang="zh-TW" altLang="en-US" dirty="0"/>
              <a:t>                                             </a:t>
            </a:r>
            <a:r>
              <a:rPr lang="en-US" altLang="en-US" u="none" dirty="0"/>
              <a:t>。</a:t>
            </a:r>
            <a:r>
              <a:rPr lang="zh-TW" altLang="en-US" u="none" dirty="0"/>
              <a:t/>
            </a:r>
            <a:br>
              <a:rPr lang="zh-TW" altLang="en-US" u="none" dirty="0"/>
            </a:br>
            <a:r>
              <a:rPr lang="zh-TW" altLang="en-US" u="none" dirty="0"/>
              <a:t>              </a:t>
            </a:r>
            <a:r>
              <a:rPr lang="zh-TW" altLang="en-US" u="none" dirty="0">
                <a:sym typeface="Wingdings" pitchFamily="2" charset="2"/>
              </a:rPr>
              <a:t> </a:t>
            </a:r>
            <a:r>
              <a:rPr lang="zh-TW" altLang="en-US" u="none" dirty="0"/>
              <a:t>殘留黑色固體：</a:t>
            </a:r>
            <a:r>
              <a:rPr lang="zh-TW" altLang="en-US" dirty="0"/>
              <a:t>                  </a:t>
            </a:r>
            <a:r>
              <a:rPr lang="zh-TW" altLang="en-US" u="none" dirty="0"/>
              <a:t>。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3022600" y="928688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rgbClr val="FF0000"/>
                </a:solidFill>
              </a:rPr>
              <a:t>吸熱</a:t>
            </a:r>
            <a:r>
              <a:rPr lang="zh-TW" altLang="en-US" u="none" dirty="0"/>
              <a:t>的</a:t>
            </a:r>
            <a:r>
              <a:rPr lang="zh-TW" altLang="en-US" u="none" dirty="0">
                <a:solidFill>
                  <a:srgbClr val="FF0000"/>
                </a:solidFill>
              </a:rPr>
              <a:t>化學</a:t>
            </a: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2106613" y="4238625"/>
            <a:ext cx="5924550" cy="2519363"/>
            <a:chOff x="1004" y="1024"/>
            <a:chExt cx="3732" cy="1587"/>
          </a:xfrm>
        </p:grpSpPr>
        <p:pic>
          <p:nvPicPr>
            <p:cNvPr id="3093" name="Picture 6" descr="03-木筷的乾餾1"/>
            <p:cNvPicPr>
              <a:picLocks noChangeAspect="1" noChangeArrowheads="1"/>
            </p:cNvPicPr>
            <p:nvPr/>
          </p:nvPicPr>
          <p:blipFill>
            <a:blip r:embed="rId4" cstate="print"/>
            <a:srcRect l="14423" t="5328" r="11720"/>
            <a:stretch>
              <a:fillRect/>
            </a:stretch>
          </p:blipFill>
          <p:spPr bwMode="auto">
            <a:xfrm>
              <a:off x="2936" y="1024"/>
              <a:ext cx="1800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7" descr="YY884-4-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4" y="1025"/>
              <a:ext cx="1851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46216" name="Object 8"/>
          <p:cNvGraphicFramePr>
            <a:graphicFrameLocks noChangeAspect="1"/>
          </p:cNvGraphicFramePr>
          <p:nvPr/>
        </p:nvGraphicFramePr>
        <p:xfrm>
          <a:off x="2613025" y="3609975"/>
          <a:ext cx="38877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方程式" r:id="rId6" imgW="2070000" imgH="215640" progId="Equation.3">
                  <p:embed/>
                </p:oleObj>
              </mc:Choice>
              <mc:Fallback>
                <p:oleObj name="方程式" r:id="rId6" imgW="20700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3609975"/>
                        <a:ext cx="38877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6217" name="Text Box 9"/>
          <p:cNvSpPr txBox="1">
            <a:spLocks noChangeArrowheads="1"/>
          </p:cNvSpPr>
          <p:nvPr/>
        </p:nvSpPr>
        <p:spPr bwMode="auto">
          <a:xfrm>
            <a:off x="3068638" y="1300163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水氣 </a:t>
            </a:r>
            <a:r>
              <a:rPr lang="en-US" altLang="zh-TW" u="none">
                <a:solidFill>
                  <a:srgbClr val="0000FF"/>
                </a:solidFill>
              </a:rPr>
              <a:t>H</a:t>
            </a:r>
            <a:r>
              <a:rPr lang="en-US" altLang="zh-TW" u="none" baseline="-25000">
                <a:solidFill>
                  <a:srgbClr val="0000FF"/>
                </a:solidFill>
              </a:rPr>
              <a:t>2</a:t>
            </a:r>
            <a:r>
              <a:rPr lang="en-US" altLang="zh-TW" u="none">
                <a:solidFill>
                  <a:srgbClr val="0000FF"/>
                </a:solidFill>
              </a:rPr>
              <a:t>O</a:t>
            </a:r>
            <a:endParaRPr lang="en-US" altLang="zh-TW" u="none" baseline="-25000">
              <a:solidFill>
                <a:srgbClr val="0000FF"/>
              </a:solidFill>
            </a:endParaRPr>
          </a:p>
        </p:txBody>
      </p:sp>
      <p:sp>
        <p:nvSpPr>
          <p:cNvPr id="1246218" name="Text Box 10"/>
          <p:cNvSpPr txBox="1">
            <a:spLocks noChangeArrowheads="1"/>
          </p:cNvSpPr>
          <p:nvPr/>
        </p:nvSpPr>
        <p:spPr bwMode="auto">
          <a:xfrm>
            <a:off x="2935288" y="164941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甲烷  </a:t>
            </a:r>
            <a:r>
              <a:rPr lang="en-US" altLang="zh-TW" u="none">
                <a:solidFill>
                  <a:srgbClr val="0000FF"/>
                </a:solidFill>
              </a:rPr>
              <a:t>CH</a:t>
            </a:r>
            <a:r>
              <a:rPr lang="en-US" altLang="zh-TW" u="none" baseline="-250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246219" name="Text Box 11"/>
          <p:cNvSpPr txBox="1">
            <a:spLocks noChangeArrowheads="1"/>
          </p:cNvSpPr>
          <p:nvPr/>
        </p:nvSpPr>
        <p:spPr bwMode="auto">
          <a:xfrm>
            <a:off x="4656138" y="1660525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一氧化碳  </a:t>
            </a:r>
            <a:r>
              <a:rPr lang="en-US" altLang="zh-TW" u="none">
                <a:solidFill>
                  <a:srgbClr val="0000FF"/>
                </a:solidFill>
              </a:rPr>
              <a:t>CO</a:t>
            </a:r>
          </a:p>
        </p:txBody>
      </p:sp>
      <p:sp>
        <p:nvSpPr>
          <p:cNvPr id="1246220" name="Text Box 12"/>
          <p:cNvSpPr txBox="1">
            <a:spLocks noChangeArrowheads="1"/>
          </p:cNvSpPr>
          <p:nvPr/>
        </p:nvSpPr>
        <p:spPr bwMode="auto">
          <a:xfrm>
            <a:off x="6746875" y="165417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氫氣 </a:t>
            </a:r>
            <a:r>
              <a:rPr lang="en-US" altLang="zh-TW" u="none">
                <a:solidFill>
                  <a:srgbClr val="0000FF"/>
                </a:solidFill>
              </a:rPr>
              <a:t>H</a:t>
            </a:r>
            <a:r>
              <a:rPr lang="en-US" altLang="zh-TW" u="none" baseline="-25000">
                <a:solidFill>
                  <a:srgbClr val="0000FF"/>
                </a:solidFill>
              </a:rPr>
              <a:t>2</a:t>
            </a:r>
            <a:endParaRPr lang="en-US" altLang="zh-TW" u="none">
              <a:solidFill>
                <a:srgbClr val="0000FF"/>
              </a:solidFill>
            </a:endParaRPr>
          </a:p>
        </p:txBody>
      </p:sp>
      <p:sp>
        <p:nvSpPr>
          <p:cNvPr id="1246221" name="Text Box 13"/>
          <p:cNvSpPr txBox="1">
            <a:spLocks noChangeArrowheads="1"/>
          </p:cNvSpPr>
          <p:nvPr/>
        </p:nvSpPr>
        <p:spPr bwMode="auto">
          <a:xfrm>
            <a:off x="3390900" y="2005013"/>
            <a:ext cx="1839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二氧化碳  </a:t>
            </a:r>
            <a:r>
              <a:rPr lang="en-US" altLang="zh-TW" u="none">
                <a:solidFill>
                  <a:srgbClr val="0000FF"/>
                </a:solidFill>
              </a:rPr>
              <a:t>CO</a:t>
            </a:r>
            <a:r>
              <a:rPr lang="en-US" altLang="zh-TW" u="none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46222" name="Text Box 14"/>
          <p:cNvSpPr txBox="1">
            <a:spLocks noChangeArrowheads="1"/>
          </p:cNvSpPr>
          <p:nvPr/>
        </p:nvSpPr>
        <p:spPr bwMode="auto">
          <a:xfrm>
            <a:off x="5186363" y="2365375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焦油</a:t>
            </a:r>
          </a:p>
        </p:txBody>
      </p:sp>
      <p:sp>
        <p:nvSpPr>
          <p:cNvPr id="1246223" name="Text Box 15"/>
          <p:cNvSpPr txBox="1">
            <a:spLocks noChangeArrowheads="1"/>
          </p:cNvSpPr>
          <p:nvPr/>
        </p:nvSpPr>
        <p:spPr bwMode="auto">
          <a:xfrm>
            <a:off x="3613150" y="2728913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0000FF"/>
                </a:solidFill>
              </a:rPr>
              <a:t>醋酸  </a:t>
            </a:r>
            <a:r>
              <a:rPr lang="en-US" altLang="zh-TW" u="none">
                <a:solidFill>
                  <a:srgbClr val="0000FF"/>
                </a:solidFill>
              </a:rPr>
              <a:t>CH</a:t>
            </a:r>
            <a:r>
              <a:rPr lang="en-US" altLang="zh-TW" u="none" baseline="-25000">
                <a:solidFill>
                  <a:srgbClr val="0000FF"/>
                </a:solidFill>
              </a:rPr>
              <a:t>3</a:t>
            </a:r>
            <a:r>
              <a:rPr lang="en-US" altLang="zh-TW" u="none">
                <a:solidFill>
                  <a:srgbClr val="0000FF"/>
                </a:solidFill>
              </a:rPr>
              <a:t>COOH</a:t>
            </a:r>
          </a:p>
        </p:txBody>
      </p:sp>
      <p:sp>
        <p:nvSpPr>
          <p:cNvPr id="1246224" name="Text Box 16"/>
          <p:cNvSpPr txBox="1">
            <a:spLocks noChangeArrowheads="1"/>
          </p:cNvSpPr>
          <p:nvPr/>
        </p:nvSpPr>
        <p:spPr bwMode="auto">
          <a:xfrm>
            <a:off x="3578225" y="306546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木炭 </a:t>
            </a:r>
            <a:r>
              <a:rPr lang="en-US" altLang="zh-TW" u="none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46225" name="Rectangle 17"/>
          <p:cNvSpPr>
            <a:spLocks noChangeArrowheads="1"/>
          </p:cNvSpPr>
          <p:nvPr/>
        </p:nvSpPr>
        <p:spPr bwMode="auto">
          <a:xfrm>
            <a:off x="4659313" y="1385888"/>
            <a:ext cx="1668462" cy="360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5413375" y="1001713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/>
              <a:t>（媒體：</a:t>
            </a:r>
            <a:r>
              <a:rPr lang="en-US" altLang="zh-TW" u="none" dirty="0">
                <a:hlinkClick r:id="rId8" action="ppaction://hlinkfile"/>
              </a:rPr>
              <a:t>1</a:t>
            </a:r>
            <a:r>
              <a:rPr lang="zh-TW" altLang="en-US" u="none" dirty="0"/>
              <a:t>，</a:t>
            </a:r>
            <a:r>
              <a:rPr lang="en-US" altLang="zh-TW" u="none" dirty="0"/>
              <a:t>2’37” </a:t>
            </a:r>
            <a:r>
              <a:rPr lang="zh-TW" altLang="en-US" u="none" dirty="0"/>
              <a:t>；</a:t>
            </a:r>
            <a:r>
              <a:rPr lang="en-US" altLang="zh-TW" u="none" dirty="0">
                <a:hlinkClick r:id="rId9" action="ppaction://hlinkfile"/>
              </a:rPr>
              <a:t>2</a:t>
            </a:r>
            <a:r>
              <a:rPr lang="zh-TW" altLang="en-US" u="none" dirty="0"/>
              <a:t>，</a:t>
            </a:r>
            <a:r>
              <a:rPr lang="en-US" altLang="zh-TW" u="none" dirty="0"/>
              <a:t>4’1”</a:t>
            </a:r>
            <a:r>
              <a:rPr lang="zh-TW" altLang="en-US" u="none" dirty="0"/>
              <a:t>）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6888" y="4167188"/>
            <a:ext cx="8183562" cy="2606675"/>
            <a:chOff x="251" y="2098"/>
            <a:chExt cx="5155" cy="1642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rcRect l="3998" r="3740"/>
            <a:stretch>
              <a:fillRect/>
            </a:stretch>
          </p:blipFill>
          <p:spPr bwMode="auto">
            <a:xfrm>
              <a:off x="251" y="2098"/>
              <a:ext cx="2569" cy="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11" cstate="print"/>
            <a:srcRect l="1074" r="6491"/>
            <a:stretch>
              <a:fillRect/>
            </a:stretch>
          </p:blipFill>
          <p:spPr bwMode="auto">
            <a:xfrm>
              <a:off x="2835" y="2105"/>
              <a:ext cx="2571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547938" y="2354263"/>
            <a:ext cx="741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u="none">
                <a:solidFill>
                  <a:srgbClr val="0000FF"/>
                </a:solidFill>
              </a:rPr>
              <a:t>H</a:t>
            </a:r>
            <a:r>
              <a:rPr lang="en-US" altLang="zh-TW" u="none" baseline="-25000">
                <a:solidFill>
                  <a:srgbClr val="0000FF"/>
                </a:solidFill>
              </a:rPr>
              <a:t>2</a:t>
            </a:r>
            <a:r>
              <a:rPr lang="en-US" altLang="zh-TW" u="none">
                <a:solidFill>
                  <a:srgbClr val="0000FF"/>
                </a:solidFill>
              </a:rPr>
              <a:t>O</a:t>
            </a:r>
            <a:endParaRPr lang="en-US" altLang="zh-TW" u="none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46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46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46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246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46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246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46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2" grpId="0"/>
      <p:bldP spid="1246217" grpId="0"/>
      <p:bldP spid="1246218" grpId="0"/>
      <p:bldP spid="1246219" grpId="0"/>
      <p:bldP spid="1246220" grpId="0"/>
      <p:bldP spid="1246221" grpId="0"/>
      <p:bldP spid="1246222" grpId="0"/>
      <p:bldP spid="1246223" grpId="0"/>
      <p:bldP spid="1246224" grpId="0"/>
      <p:bldP spid="1246225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89" name="Rectangle 77"/>
          <p:cNvSpPr>
            <a:spLocks noChangeArrowheads="1"/>
          </p:cNvSpPr>
          <p:nvPr/>
        </p:nvSpPr>
        <p:spPr bwMode="auto">
          <a:xfrm>
            <a:off x="869950" y="1111250"/>
            <a:ext cx="1400175" cy="398463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5588" y="1082675"/>
            <a:ext cx="7972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u="none">
                <a:sym typeface="Wingdings" pitchFamily="2" charset="2"/>
              </a:rPr>
              <a:t>     1.</a:t>
            </a:r>
            <a:r>
              <a:rPr lang="zh-TW" altLang="en-US" u="none">
                <a:sym typeface="Wingdings" pitchFamily="2" charset="2"/>
              </a:rPr>
              <a:t>有機化合物中主要的成分元素是</a:t>
            </a:r>
            <a:r>
              <a:rPr lang="zh-TW" altLang="en-US">
                <a:sym typeface="Wingdings" pitchFamily="2" charset="2"/>
              </a:rPr>
              <a:t>            </a:t>
            </a:r>
            <a:r>
              <a:rPr lang="zh-TW" altLang="en-US" u="none">
                <a:sym typeface="Wingdings" pitchFamily="2" charset="2"/>
              </a:rPr>
              <a:t>和</a:t>
            </a:r>
            <a:r>
              <a:rPr lang="zh-TW" altLang="en-US">
                <a:sym typeface="Wingdings" pitchFamily="2" charset="2"/>
              </a:rPr>
              <a:t>            </a:t>
            </a:r>
            <a:r>
              <a:rPr lang="zh-TW" altLang="en-US" u="none">
                <a:sym typeface="Wingdings" pitchFamily="2" charset="2"/>
              </a:rPr>
              <a:t>。</a:t>
            </a:r>
            <a:br>
              <a:rPr lang="zh-TW" altLang="en-US" u="none">
                <a:sym typeface="Wingdings" pitchFamily="2" charset="2"/>
              </a:rPr>
            </a:br>
            <a:r>
              <a:rPr lang="zh-TW" altLang="en-US" u="none">
                <a:sym typeface="Wingdings" pitchFamily="2" charset="2"/>
              </a:rPr>
              <a:t>     </a:t>
            </a:r>
            <a:r>
              <a:rPr lang="en-US" altLang="zh-TW" u="none">
                <a:sym typeface="Wingdings" pitchFamily="2" charset="2"/>
              </a:rPr>
              <a:t>2.</a:t>
            </a:r>
            <a:r>
              <a:rPr lang="zh-TW" altLang="en-US" u="none">
                <a:sym typeface="Wingdings" pitchFamily="2" charset="2"/>
              </a:rPr>
              <a:t>標示出下列何者為有機化合物： </a:t>
            </a:r>
          </a:p>
        </p:txBody>
      </p:sp>
      <p:sp>
        <p:nvSpPr>
          <p:cNvPr id="1242190" name="Rectangle 78"/>
          <p:cNvSpPr>
            <a:spLocks noChangeArrowheads="1"/>
          </p:cNvSpPr>
          <p:nvPr/>
        </p:nvSpPr>
        <p:spPr bwMode="auto">
          <a:xfrm>
            <a:off x="3427413" y="1508125"/>
            <a:ext cx="877887" cy="3587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5608009" y="879475"/>
            <a:ext cx="1127908" cy="1065212"/>
            <a:chOff x="3532" y="554"/>
            <a:chExt cx="696" cy="671"/>
          </a:xfrm>
        </p:grpSpPr>
        <p:sp>
          <p:nvSpPr>
            <p:cNvPr id="15431" name="Oval 72"/>
            <p:cNvSpPr>
              <a:spLocks noChangeArrowheads="1"/>
            </p:cNvSpPr>
            <p:nvPr/>
          </p:nvSpPr>
          <p:spPr bwMode="auto">
            <a:xfrm>
              <a:off x="3532" y="554"/>
              <a:ext cx="696" cy="671"/>
            </a:xfrm>
            <a:prstGeom prst="ellipse">
              <a:avLst/>
            </a:prstGeom>
            <a:solidFill>
              <a:srgbClr val="0000FF">
                <a:alpha val="1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32" name="Text Box 74"/>
            <p:cNvSpPr txBox="1">
              <a:spLocks noChangeArrowheads="1"/>
            </p:cNvSpPr>
            <p:nvPr/>
          </p:nvSpPr>
          <p:spPr bwMode="auto">
            <a:xfrm>
              <a:off x="3684" y="925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>
                  <a:solidFill>
                    <a:schemeClr val="tx2"/>
                  </a:solidFill>
                </a:rPr>
                <a:t>常見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81777" y="868362"/>
            <a:ext cx="1079500" cy="1008063"/>
            <a:chOff x="2699" y="572"/>
            <a:chExt cx="680" cy="635"/>
          </a:xfrm>
        </p:grpSpPr>
        <p:sp>
          <p:nvSpPr>
            <p:cNvPr id="15429" name="Oval 71"/>
            <p:cNvSpPr>
              <a:spLocks noChangeArrowheads="1"/>
            </p:cNvSpPr>
            <p:nvPr/>
          </p:nvSpPr>
          <p:spPr bwMode="auto">
            <a:xfrm>
              <a:off x="2699" y="572"/>
              <a:ext cx="680" cy="635"/>
            </a:xfrm>
            <a:prstGeom prst="ellipse">
              <a:avLst/>
            </a:prstGeom>
            <a:solidFill>
              <a:srgbClr val="0000FF">
                <a:alpha val="14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30" name="Text Box 73"/>
            <p:cNvSpPr txBox="1">
              <a:spLocks noChangeArrowheads="1"/>
            </p:cNvSpPr>
            <p:nvPr/>
          </p:nvSpPr>
          <p:spPr bwMode="auto">
            <a:xfrm>
              <a:off x="2835" y="935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>
                  <a:solidFill>
                    <a:schemeClr val="tx2"/>
                  </a:solidFill>
                </a:rPr>
                <a:t>必要</a:t>
              </a:r>
            </a:p>
          </p:txBody>
        </p:sp>
      </p:grp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31763"/>
            <a:ext cx="8229600" cy="76517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範例解說</a:t>
            </a:r>
          </a:p>
        </p:txBody>
      </p:sp>
      <p:graphicFrame>
        <p:nvGraphicFramePr>
          <p:cNvPr id="1242181" name="Group 69"/>
          <p:cNvGraphicFramePr>
            <a:graphicFrameLocks noGrp="1"/>
          </p:cNvGraphicFramePr>
          <p:nvPr>
            <p:ph idx="1"/>
          </p:nvPr>
        </p:nvGraphicFramePr>
        <p:xfrm>
          <a:off x="568325" y="1941513"/>
          <a:ext cx="7916863" cy="3529014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6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</a:t>
                      </a:r>
                      <a:r>
                        <a:rPr kumimoji="1" lang="en-US" altLang="zh-TW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12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O</a:t>
                      </a:r>
                      <a:r>
                        <a:rPr kumimoji="1" lang="en-US" altLang="zh-TW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6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sym typeface="Webdings" pitchFamily="18" charset="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CaO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MgCO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NaCN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SO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Na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5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OH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CaCO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HCN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HCl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 CH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COOH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O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NaHCO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COONa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NaCl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(NH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)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CO</a:t>
                      </a:r>
                      <a:endParaRPr kumimoji="1" lang="en-US" altLang="zh-TW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sym typeface="Webdings" pitchFamily="18" charset="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蔗糖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一氧化碳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石墨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澱粉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葡萄糖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食鹽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汽油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纖維素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ebdings" pitchFamily="18" charset="2"/>
                        </a:rPr>
                        <a:t>尿素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氰酸銨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42160" name="Text Box 48"/>
          <p:cNvSpPr txBox="1">
            <a:spLocks noChangeArrowheads="1"/>
          </p:cNvSpPr>
          <p:nvPr/>
        </p:nvSpPr>
        <p:spPr bwMode="auto">
          <a:xfrm>
            <a:off x="4605338" y="105251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u="none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1242161" name="Text Box 49"/>
          <p:cNvSpPr txBox="1">
            <a:spLocks noChangeArrowheads="1"/>
          </p:cNvSpPr>
          <p:nvPr/>
        </p:nvSpPr>
        <p:spPr bwMode="auto">
          <a:xfrm>
            <a:off x="5713413" y="10668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u="none">
                <a:solidFill>
                  <a:srgbClr val="FF0000"/>
                </a:solidFill>
              </a:rPr>
              <a:t> H</a:t>
            </a:r>
          </a:p>
        </p:txBody>
      </p:sp>
      <p:sp>
        <p:nvSpPr>
          <p:cNvPr id="1242162" name="Oval 50"/>
          <p:cNvSpPr>
            <a:spLocks noChangeArrowheads="1"/>
          </p:cNvSpPr>
          <p:nvPr/>
        </p:nvSpPr>
        <p:spPr bwMode="auto">
          <a:xfrm>
            <a:off x="784225" y="1931988"/>
            <a:ext cx="1223963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3" name="Oval 51"/>
          <p:cNvSpPr>
            <a:spLocks noChangeArrowheads="1"/>
          </p:cNvSpPr>
          <p:nvPr/>
        </p:nvSpPr>
        <p:spPr bwMode="auto">
          <a:xfrm>
            <a:off x="5576888" y="1943100"/>
            <a:ext cx="1223962" cy="576263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4" name="Oval 52"/>
          <p:cNvSpPr>
            <a:spLocks noChangeArrowheads="1"/>
          </p:cNvSpPr>
          <p:nvPr/>
        </p:nvSpPr>
        <p:spPr bwMode="auto">
          <a:xfrm>
            <a:off x="2468563" y="2509838"/>
            <a:ext cx="1223962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5" name="Oval 53"/>
          <p:cNvSpPr>
            <a:spLocks noChangeArrowheads="1"/>
          </p:cNvSpPr>
          <p:nvPr/>
        </p:nvSpPr>
        <p:spPr bwMode="auto">
          <a:xfrm>
            <a:off x="7085013" y="2524125"/>
            <a:ext cx="1223962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6" name="Oval 54"/>
          <p:cNvSpPr>
            <a:spLocks noChangeArrowheads="1"/>
          </p:cNvSpPr>
          <p:nvPr/>
        </p:nvSpPr>
        <p:spPr bwMode="auto">
          <a:xfrm>
            <a:off x="5405438" y="3127375"/>
            <a:ext cx="1487487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7" name="Oval 55"/>
          <p:cNvSpPr>
            <a:spLocks noChangeArrowheads="1"/>
          </p:cNvSpPr>
          <p:nvPr/>
        </p:nvSpPr>
        <p:spPr bwMode="auto">
          <a:xfrm>
            <a:off x="2081213" y="3732213"/>
            <a:ext cx="1735137" cy="576262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8" name="Oval 56"/>
          <p:cNvSpPr>
            <a:spLocks noChangeArrowheads="1"/>
          </p:cNvSpPr>
          <p:nvPr/>
        </p:nvSpPr>
        <p:spPr bwMode="auto">
          <a:xfrm>
            <a:off x="6996113" y="3729038"/>
            <a:ext cx="1460500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69" name="Oval 57"/>
          <p:cNvSpPr>
            <a:spLocks noChangeArrowheads="1"/>
          </p:cNvSpPr>
          <p:nvPr/>
        </p:nvSpPr>
        <p:spPr bwMode="auto">
          <a:xfrm>
            <a:off x="769938" y="4295775"/>
            <a:ext cx="1223962" cy="576263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70" name="Oval 58"/>
          <p:cNvSpPr>
            <a:spLocks noChangeArrowheads="1"/>
          </p:cNvSpPr>
          <p:nvPr/>
        </p:nvSpPr>
        <p:spPr bwMode="auto">
          <a:xfrm>
            <a:off x="5465763" y="4308475"/>
            <a:ext cx="1223962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71" name="Oval 59"/>
          <p:cNvSpPr>
            <a:spLocks noChangeArrowheads="1"/>
          </p:cNvSpPr>
          <p:nvPr/>
        </p:nvSpPr>
        <p:spPr bwMode="auto">
          <a:xfrm>
            <a:off x="7097713" y="4308475"/>
            <a:ext cx="1223962" cy="576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72" name="Oval 60"/>
          <p:cNvSpPr>
            <a:spLocks noChangeArrowheads="1"/>
          </p:cNvSpPr>
          <p:nvPr/>
        </p:nvSpPr>
        <p:spPr bwMode="auto">
          <a:xfrm>
            <a:off x="2379663" y="4887913"/>
            <a:ext cx="1223962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73" name="Oval 61"/>
          <p:cNvSpPr>
            <a:spLocks noChangeArrowheads="1"/>
          </p:cNvSpPr>
          <p:nvPr/>
        </p:nvSpPr>
        <p:spPr bwMode="auto">
          <a:xfrm>
            <a:off x="3952875" y="4884738"/>
            <a:ext cx="1223963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42174" name="Oval 62"/>
          <p:cNvSpPr>
            <a:spLocks noChangeArrowheads="1"/>
          </p:cNvSpPr>
          <p:nvPr/>
        </p:nvSpPr>
        <p:spPr bwMode="auto">
          <a:xfrm>
            <a:off x="5537200" y="4884738"/>
            <a:ext cx="1223963" cy="5762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427" name="Text Box 68"/>
          <p:cNvSpPr txBox="1">
            <a:spLocks noChangeArrowheads="1"/>
          </p:cNvSpPr>
          <p:nvPr/>
        </p:nvSpPr>
        <p:spPr bwMode="auto">
          <a:xfrm>
            <a:off x="306388" y="391318"/>
            <a:ext cx="177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/>
              <a:t>（媒體：</a:t>
            </a:r>
            <a:r>
              <a:rPr lang="en-US" altLang="zh-TW" u="none" dirty="0">
                <a:hlinkClick r:id="rId3" action="ppaction://hlinkfile"/>
              </a:rPr>
              <a:t>1</a:t>
            </a:r>
            <a:r>
              <a:rPr lang="zh-TW" altLang="en-US" u="none" dirty="0"/>
              <a:t>）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313681" y="5835005"/>
            <a:ext cx="6142932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u="none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讀誦原則：含碳的化合物，扣除</a:t>
            </a:r>
            <a:r>
              <a:rPr lang="zh-TW" altLang="en-US" sz="2400" u="none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二個二類</a:t>
            </a:r>
            <a:endParaRPr lang="zh-TW" altLang="en-US" sz="2400" u="none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42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2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2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2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2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42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2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42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42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42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42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42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42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42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42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42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89" grpId="0" animBg="1"/>
      <p:bldP spid="1242190" grpId="0" animBg="1"/>
      <p:bldP spid="1242160" grpId="0"/>
      <p:bldP spid="1242161" grpId="0"/>
      <p:bldP spid="1242162" grpId="0" animBg="1"/>
      <p:bldP spid="1242163" grpId="0" animBg="1"/>
      <p:bldP spid="1242164" grpId="0" animBg="1"/>
      <p:bldP spid="1242165" grpId="0" animBg="1"/>
      <p:bldP spid="1242166" grpId="0" animBg="1"/>
      <p:bldP spid="1242167" grpId="0" animBg="1"/>
      <p:bldP spid="1242168" grpId="0" animBg="1"/>
      <p:bldP spid="1242169" grpId="0" animBg="1"/>
      <p:bldP spid="1242170" grpId="0" animBg="1"/>
      <p:bldP spid="1242171" grpId="0" animBg="1"/>
      <p:bldP spid="1242172" grpId="0" animBg="1"/>
      <p:bldP spid="1242173" grpId="0" animBg="1"/>
      <p:bldP spid="1242174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1463" y="503238"/>
            <a:ext cx="3168650" cy="792162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課程結束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1539875"/>
            <a:ext cx="8208962" cy="1163638"/>
          </a:xfrm>
        </p:spPr>
        <p:txBody>
          <a:bodyPr/>
          <a:lstStyle/>
          <a:p>
            <a:pPr algn="l" eaLnBrk="1" hangingPunct="1"/>
            <a:r>
              <a:rPr lang="en-US" altLang="zh-TW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何謂</a:t>
            </a:r>
            <a:r>
              <a:rPr lang="zh-TW" altLang="en-US" sz="4000" smtClean="0">
                <a:solidFill>
                  <a:srgbClr val="0000FF"/>
                </a:solidFill>
                <a:sym typeface="Wingdings" pitchFamily="2" charset="2"/>
              </a:rPr>
              <a:t>「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有機化合物</a:t>
            </a:r>
            <a:r>
              <a:rPr lang="zh-TW" altLang="en-US" sz="4000" smtClean="0">
                <a:solidFill>
                  <a:srgbClr val="0000FF"/>
                </a:solidFill>
                <a:sym typeface="Wingdings" pitchFamily="2" charset="2"/>
              </a:rPr>
              <a:t>」</a:t>
            </a:r>
          </a:p>
        </p:txBody>
      </p:sp>
      <p:pic>
        <p:nvPicPr>
          <p:cNvPr id="5122" name="Picture 2" descr="Chemistry Degrees: Courses Structure, Specializations &amp; Career | Top  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2748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8"/>
          <p:cNvSpPr txBox="1">
            <a:spLocks noChangeArrowheads="1"/>
          </p:cNvSpPr>
          <p:nvPr/>
        </p:nvSpPr>
        <p:spPr bwMode="auto">
          <a:xfrm>
            <a:off x="379413" y="792163"/>
            <a:ext cx="8461375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ct val="50000"/>
              </a:spcBef>
            </a:pPr>
            <a:r>
              <a:rPr lang="en-US" altLang="zh-TW" sz="2400" u="none" dirty="0" smtClean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zh-TW" altLang="en-US" sz="2400" u="none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zh-TW" altLang="zh-TW" sz="2400" u="none" dirty="0" smtClean="0"/>
              <a:t>有機</a:t>
            </a:r>
            <a:r>
              <a:rPr lang="zh-TW" altLang="zh-TW" sz="2400" u="none" dirty="0"/>
              <a:t>還是</a:t>
            </a:r>
            <a:r>
              <a:rPr lang="zh-TW" altLang="zh-TW" sz="2400" u="none" dirty="0" smtClean="0"/>
              <a:t>無機</a:t>
            </a:r>
            <a:r>
              <a:rPr lang="zh-TW" altLang="en-US" sz="2400" u="none" dirty="0" smtClean="0">
                <a:sym typeface="Wingdings" pitchFamily="2" charset="2"/>
              </a:rPr>
              <a:t>？</a:t>
            </a:r>
            <a:r>
              <a:rPr lang="en-US" altLang="zh-TW" sz="2400" u="none" dirty="0" smtClean="0">
                <a:sym typeface="Wingdings" pitchFamily="2" charset="2"/>
              </a:rPr>
              <a:t/>
            </a:r>
            <a:br>
              <a:rPr lang="en-US" altLang="zh-TW" sz="2400" u="none" dirty="0" smtClean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 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早期</a:t>
            </a:r>
            <a:r>
              <a:rPr lang="zh-TW" altLang="en-US" u="none" dirty="0">
                <a:sym typeface="Wingdings" pitchFamily="2" charset="2"/>
              </a:rPr>
              <a:t>的定義是以化合物的</a:t>
            </a:r>
            <a:r>
              <a:rPr lang="zh-TW" altLang="en-US" dirty="0">
                <a:sym typeface="Wingdings" pitchFamily="2" charset="2"/>
              </a:rPr>
              <a:t>             </a:t>
            </a:r>
            <a:r>
              <a:rPr lang="zh-TW" altLang="en-US" u="none" dirty="0">
                <a:sym typeface="Wingdings" pitchFamily="2" charset="2"/>
              </a:rPr>
              <a:t>來分類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1</a:t>
            </a:r>
            <a:r>
              <a:rPr lang="zh-TW" altLang="en-US" u="none" dirty="0">
                <a:sym typeface="Wingdings" pitchFamily="2" charset="2"/>
              </a:rPr>
              <a:t>）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早期</a:t>
            </a:r>
            <a:r>
              <a:rPr lang="zh-TW" altLang="en-US" u="none" dirty="0">
                <a:sym typeface="Wingdings" pitchFamily="2" charset="2"/>
              </a:rPr>
              <a:t>有機化合物的定義：來自於</a:t>
            </a:r>
            <a:r>
              <a:rPr lang="zh-TW" altLang="en-US" dirty="0">
                <a:sym typeface="Wingdings" pitchFamily="2" charset="2"/>
              </a:rPr>
              <a:t>             </a:t>
            </a:r>
            <a:r>
              <a:rPr lang="zh-TW" altLang="en-US" dirty="0" smtClean="0">
                <a:sym typeface="Wingdings" pitchFamily="2" charset="2"/>
              </a:rPr>
              <a:t>   </a:t>
            </a:r>
            <a:r>
              <a:rPr lang="zh-TW" altLang="en-US" u="none" dirty="0" smtClean="0">
                <a:sym typeface="Wingdings" pitchFamily="2" charset="2"/>
              </a:rPr>
              <a:t>（</a:t>
            </a:r>
            <a:r>
              <a:rPr lang="zh-TW" altLang="en-US" dirty="0" smtClean="0">
                <a:sym typeface="Wingdings" pitchFamily="2" charset="2"/>
              </a:rPr>
              <a:t>               </a:t>
            </a:r>
            <a:r>
              <a:rPr lang="zh-TW" altLang="en-US" u="none" dirty="0">
                <a:sym typeface="Wingdings" pitchFamily="2" charset="2"/>
              </a:rPr>
              <a:t>）的化合物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2</a:t>
            </a:r>
            <a:r>
              <a:rPr lang="zh-TW" altLang="en-US" u="none" dirty="0">
                <a:sym typeface="Wingdings" pitchFamily="2" charset="2"/>
              </a:rPr>
              <a:t>）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早期</a:t>
            </a:r>
            <a:r>
              <a:rPr lang="zh-TW" altLang="en-US" u="none" dirty="0">
                <a:sym typeface="Wingdings" pitchFamily="2" charset="2"/>
              </a:rPr>
              <a:t>無機化合物的定義：來自於</a:t>
            </a:r>
            <a:r>
              <a:rPr lang="zh-TW" altLang="en-US" dirty="0">
                <a:sym typeface="Wingdings" pitchFamily="2" charset="2"/>
              </a:rPr>
              <a:t>                   </a:t>
            </a:r>
            <a:r>
              <a:rPr lang="zh-TW" altLang="en-US" u="none" dirty="0">
                <a:sym typeface="Wingdings" pitchFamily="2" charset="2"/>
              </a:rPr>
              <a:t>的化合物</a:t>
            </a:r>
            <a:br>
              <a:rPr lang="zh-TW" altLang="en-US" u="none" dirty="0">
                <a:sym typeface="Wingdings" pitchFamily="2" charset="2"/>
              </a:rPr>
            </a:br>
            <a:endParaRPr lang="zh-TW" altLang="en-US" u="none" dirty="0">
              <a:sym typeface="Wingdings" pitchFamily="2" charset="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3424" y="2773224"/>
            <a:ext cx="8597900" cy="3214687"/>
            <a:chOff x="204" y="1797"/>
            <a:chExt cx="5416" cy="2025"/>
          </a:xfrm>
        </p:grpSpPr>
        <p:grpSp>
          <p:nvGrpSpPr>
            <p:cNvPr id="9239" name="Group 3"/>
            <p:cNvGrpSpPr>
              <a:grpSpLocks/>
            </p:cNvGrpSpPr>
            <p:nvPr/>
          </p:nvGrpSpPr>
          <p:grpSpPr bwMode="auto">
            <a:xfrm>
              <a:off x="204" y="1797"/>
              <a:ext cx="5416" cy="2025"/>
              <a:chOff x="204" y="1797"/>
              <a:chExt cx="5416" cy="2025"/>
            </a:xfrm>
          </p:grpSpPr>
          <p:pic>
            <p:nvPicPr>
              <p:cNvPr id="9241" name="Picture 4" descr="04-製糖用甘蔗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4" y="1797"/>
                <a:ext cx="3039" cy="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5" descr="04-方糖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3" y="1842"/>
                <a:ext cx="1787" cy="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3" name="AutoShape 6"/>
              <p:cNvSpPr>
                <a:spLocks noChangeArrowheads="1"/>
              </p:cNvSpPr>
              <p:nvPr/>
            </p:nvSpPr>
            <p:spPr bwMode="auto">
              <a:xfrm>
                <a:off x="3145" y="2615"/>
                <a:ext cx="832" cy="576"/>
              </a:xfrm>
              <a:prstGeom prst="rightArrow">
                <a:avLst>
                  <a:gd name="adj1" fmla="val 50000"/>
                  <a:gd name="adj2" fmla="val 3611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40" name="Text Box 7"/>
            <p:cNvSpPr txBox="1">
              <a:spLocks noChangeArrowheads="1"/>
            </p:cNvSpPr>
            <p:nvPr/>
          </p:nvSpPr>
          <p:spPr bwMode="auto">
            <a:xfrm>
              <a:off x="1757" y="3485"/>
              <a:ext cx="1406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u="none"/>
                <a:t>甘蔗可製成方糖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85587" y="2701786"/>
            <a:ext cx="7632700" cy="3527425"/>
            <a:chOff x="703" y="1752"/>
            <a:chExt cx="4808" cy="2222"/>
          </a:xfrm>
        </p:grpSpPr>
        <p:grpSp>
          <p:nvGrpSpPr>
            <p:cNvPr id="9232" name="Group 9"/>
            <p:cNvGrpSpPr>
              <a:grpSpLocks/>
            </p:cNvGrpSpPr>
            <p:nvPr/>
          </p:nvGrpSpPr>
          <p:grpSpPr bwMode="auto">
            <a:xfrm>
              <a:off x="703" y="1752"/>
              <a:ext cx="4808" cy="2222"/>
              <a:chOff x="703" y="1752"/>
              <a:chExt cx="4808" cy="2222"/>
            </a:xfrm>
          </p:grpSpPr>
          <p:grpSp>
            <p:nvGrpSpPr>
              <p:cNvPr id="9234" name="Group 10"/>
              <p:cNvGrpSpPr>
                <a:grpSpLocks/>
              </p:cNvGrpSpPr>
              <p:nvPr/>
            </p:nvGrpSpPr>
            <p:grpSpPr bwMode="auto">
              <a:xfrm>
                <a:off x="703" y="1752"/>
                <a:ext cx="4808" cy="2222"/>
                <a:chOff x="703" y="1752"/>
                <a:chExt cx="4808" cy="2222"/>
              </a:xfrm>
            </p:grpSpPr>
            <p:pic>
              <p:nvPicPr>
                <p:cNvPr id="9236" name="Picture 11" descr="04-可可椰子(小自5上習作)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13120" b="6578"/>
                <a:stretch>
                  <a:fillRect/>
                </a:stretch>
              </p:blipFill>
              <p:spPr bwMode="auto">
                <a:xfrm>
                  <a:off x="703" y="1752"/>
                  <a:ext cx="1842" cy="2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37" name="Picture 12" descr="04-肥皂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-6000" contrast="12000"/>
                </a:blip>
                <a:srcRect t="21330" r="57784"/>
                <a:stretch>
                  <a:fillRect/>
                </a:stretch>
              </p:blipFill>
              <p:spPr bwMode="auto">
                <a:xfrm>
                  <a:off x="3696" y="2160"/>
                  <a:ext cx="1815" cy="17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38" name="AutoShape 13"/>
                <p:cNvSpPr>
                  <a:spLocks noChangeArrowheads="1"/>
                </p:cNvSpPr>
                <p:nvPr/>
              </p:nvSpPr>
              <p:spPr bwMode="auto">
                <a:xfrm>
                  <a:off x="2699" y="2750"/>
                  <a:ext cx="907" cy="453"/>
                </a:xfrm>
                <a:prstGeom prst="rightArrow">
                  <a:avLst>
                    <a:gd name="adj1" fmla="val 50000"/>
                    <a:gd name="adj2" fmla="val 50055"/>
                  </a:avLst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9235" name="Text Box 14"/>
              <p:cNvSpPr txBox="1">
                <a:spLocks noChangeArrowheads="1"/>
              </p:cNvSpPr>
              <p:nvPr/>
            </p:nvSpPr>
            <p:spPr bwMode="auto">
              <a:xfrm>
                <a:off x="4931" y="2232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u="none"/>
                  <a:t>肥皂</a:t>
                </a:r>
              </a:p>
            </p:txBody>
          </p:sp>
        </p:grp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3810" y="3539"/>
              <a:ext cx="1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/>
                <a:t>肥皂可由椰子油製得</a:t>
              </a:r>
            </a:p>
          </p:txBody>
        </p:sp>
      </p:grpSp>
      <p:sp>
        <p:nvSpPr>
          <p:cNvPr id="922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96956" y="97874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何謂有機化合物</a:t>
            </a:r>
            <a:endParaRPr lang="zh-TW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234962" name="Text Box 18"/>
          <p:cNvSpPr txBox="1">
            <a:spLocks noChangeArrowheads="1"/>
          </p:cNvSpPr>
          <p:nvPr/>
        </p:nvSpPr>
        <p:spPr bwMode="auto">
          <a:xfrm>
            <a:off x="5029338" y="1581012"/>
            <a:ext cx="109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rgbClr val="FF0000"/>
                </a:solidFill>
              </a:rPr>
              <a:t>生命體</a:t>
            </a:r>
          </a:p>
        </p:txBody>
      </p:sp>
      <p:sp>
        <p:nvSpPr>
          <p:cNvPr id="1234963" name="Text Box 19"/>
          <p:cNvSpPr txBox="1">
            <a:spLocks noChangeArrowheads="1"/>
          </p:cNvSpPr>
          <p:nvPr/>
        </p:nvSpPr>
        <p:spPr bwMode="auto">
          <a:xfrm>
            <a:off x="6343720" y="1571073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chemeClr val="tx2"/>
                </a:solidFill>
              </a:rPr>
              <a:t>有機體</a:t>
            </a:r>
          </a:p>
        </p:txBody>
      </p:sp>
      <p:sp>
        <p:nvSpPr>
          <p:cNvPr id="1234965" name="Text Box 21"/>
          <p:cNvSpPr txBox="1">
            <a:spLocks noChangeArrowheads="1"/>
          </p:cNvSpPr>
          <p:nvPr/>
        </p:nvSpPr>
        <p:spPr bwMode="auto">
          <a:xfrm>
            <a:off x="4993171" y="2001009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rgbClr val="FF0000"/>
                </a:solidFill>
              </a:rPr>
              <a:t>無生命體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472924" y="2701786"/>
            <a:ext cx="7385050" cy="3657600"/>
            <a:chOff x="884" y="1752"/>
            <a:chExt cx="4652" cy="2304"/>
          </a:xfrm>
        </p:grpSpPr>
        <p:grpSp>
          <p:nvGrpSpPr>
            <p:cNvPr id="9227" name="Group 23"/>
            <p:cNvGrpSpPr>
              <a:grpSpLocks/>
            </p:cNvGrpSpPr>
            <p:nvPr/>
          </p:nvGrpSpPr>
          <p:grpSpPr bwMode="auto">
            <a:xfrm>
              <a:off x="884" y="1752"/>
              <a:ext cx="4652" cy="2304"/>
              <a:chOff x="884" y="1752"/>
              <a:chExt cx="4652" cy="2304"/>
            </a:xfrm>
          </p:grpSpPr>
          <p:pic>
            <p:nvPicPr>
              <p:cNvPr id="9229" name="Picture 24" descr="04-麥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2094"/>
              <a:stretch>
                <a:fillRect/>
              </a:stretch>
            </p:blipFill>
            <p:spPr bwMode="auto">
              <a:xfrm>
                <a:off x="884" y="1752"/>
                <a:ext cx="1747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0" name="Picture 25" descr="04-麵包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24" y="1797"/>
                <a:ext cx="2112" cy="2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1" name="AutoShape 26"/>
              <p:cNvSpPr>
                <a:spLocks noChangeArrowheads="1"/>
              </p:cNvSpPr>
              <p:nvPr/>
            </p:nvSpPr>
            <p:spPr bwMode="auto">
              <a:xfrm>
                <a:off x="2744" y="2750"/>
                <a:ext cx="675" cy="468"/>
              </a:xfrm>
              <a:prstGeom prst="rightArrow">
                <a:avLst>
                  <a:gd name="adj1" fmla="val 50000"/>
                  <a:gd name="adj2" fmla="val 36058"/>
                </a:avLst>
              </a:prstGeom>
              <a:solidFill>
                <a:srgbClr val="D6009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8" name="Text Box 27"/>
            <p:cNvSpPr txBox="1">
              <a:spLocks noChangeArrowheads="1"/>
            </p:cNvSpPr>
            <p:nvPr/>
          </p:nvSpPr>
          <p:spPr bwMode="auto">
            <a:xfrm>
              <a:off x="4014" y="3593"/>
              <a:ext cx="1406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u="none"/>
                <a:t>小麥製成麵包</a:t>
              </a:r>
            </a:p>
          </p:txBody>
        </p:sp>
      </p:grpSp>
      <p:sp>
        <p:nvSpPr>
          <p:cNvPr id="1234973" name="Text Box 29"/>
          <p:cNvSpPr txBox="1">
            <a:spLocks noChangeArrowheads="1"/>
          </p:cNvSpPr>
          <p:nvPr/>
        </p:nvSpPr>
        <p:spPr bwMode="auto">
          <a:xfrm>
            <a:off x="3778940" y="119773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rgbClr val="FF0000"/>
                </a:solidFill>
              </a:rPr>
              <a:t>來源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34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34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34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34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62" grpId="0"/>
      <p:bldP spid="1234963" grpId="0"/>
      <p:bldP spid="1234965" grpId="0"/>
      <p:bldP spid="1234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85" name="Rectangle 17"/>
          <p:cNvSpPr>
            <a:spLocks noChangeArrowheads="1"/>
          </p:cNvSpPr>
          <p:nvPr/>
        </p:nvSpPr>
        <p:spPr bwMode="auto">
          <a:xfrm>
            <a:off x="2101310" y="1699910"/>
            <a:ext cx="4827588" cy="368300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9413" y="792163"/>
            <a:ext cx="8764587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ct val="50000"/>
              </a:spcBef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>
                <a:sym typeface="Wingdings" pitchFamily="2" charset="2"/>
              </a:rPr>
              <a:t>定義的修正：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1</a:t>
            </a:r>
            <a:r>
              <a:rPr lang="zh-TW" altLang="en-US" u="none" dirty="0">
                <a:sym typeface="Wingdings" pitchFamily="2" charset="2"/>
              </a:rPr>
              <a:t>）</a:t>
            </a:r>
            <a:r>
              <a:rPr lang="zh-TW" altLang="en-US" u="none" dirty="0"/>
              <a:t>德國</a:t>
            </a:r>
            <a:r>
              <a:rPr lang="zh-TW" altLang="en-US" u="none" dirty="0" smtClean="0"/>
              <a:t>化學家</a:t>
            </a:r>
            <a:r>
              <a:rPr lang="zh-TW" altLang="en-US" dirty="0"/>
              <a:t> </a:t>
            </a:r>
            <a:r>
              <a:rPr lang="zh-TW" altLang="en-US" dirty="0" smtClean="0"/>
              <a:t>            </a:t>
            </a:r>
            <a:r>
              <a:rPr lang="zh-TW" altLang="en-US" u="none" dirty="0" smtClean="0"/>
              <a:t>：</a:t>
            </a:r>
            <a:r>
              <a:rPr lang="zh-TW" altLang="en-US" u="none" dirty="0"/>
              <a:t>首次於實驗室合成出有機化合物 </a:t>
            </a:r>
            <a:r>
              <a:rPr lang="zh-TW" altLang="en-US" u="none" dirty="0">
                <a:sym typeface="Wingdings" pitchFamily="2" charset="2"/>
              </a:rPr>
              <a:t> </a:t>
            </a:r>
            <a:r>
              <a:rPr lang="zh-TW" altLang="en-US" dirty="0"/>
              <a:t>               </a:t>
            </a:r>
            <a:r>
              <a:rPr lang="zh-TW" altLang="en-US" u="none" dirty="0"/>
              <a:t>。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2</a:t>
            </a:r>
            <a:r>
              <a:rPr lang="zh-TW" altLang="en-US" u="none" dirty="0">
                <a:sym typeface="Wingdings" pitchFamily="2" charset="2"/>
              </a:rPr>
              <a:t>）</a:t>
            </a:r>
            <a:r>
              <a:rPr lang="zh-TW" altLang="en-US" u="none" dirty="0"/>
              <a:t>貢獻：打破原來認為有機物只來自生命體的觀念。</a:t>
            </a:r>
            <a:br>
              <a:rPr lang="zh-TW" altLang="en-US" u="none" dirty="0"/>
            </a:br>
            <a:r>
              <a:rPr lang="zh-TW" altLang="en-US" u="none" dirty="0"/>
              <a:t>      </a:t>
            </a:r>
            <a:r>
              <a:rPr lang="zh-TW" altLang="en-US" u="none" dirty="0" smtClean="0"/>
              <a:t>        </a:t>
            </a:r>
            <a:r>
              <a:rPr lang="zh-TW" altLang="en-US" u="none" dirty="0" smtClean="0">
                <a:sym typeface="Wingdings" pitchFamily="2" charset="2"/>
              </a:rPr>
              <a:t> </a:t>
            </a:r>
            <a:r>
              <a:rPr lang="zh-TW" altLang="en-US" u="none" dirty="0">
                <a:sym typeface="Wingdings" pitchFamily="2" charset="2"/>
              </a:rPr>
              <a:t>定義因此做了修正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7575" y="152400"/>
            <a:ext cx="6870700" cy="77311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定義的修正</a:t>
            </a:r>
          </a:p>
        </p:txBody>
      </p:sp>
      <p:graphicFrame>
        <p:nvGraphicFramePr>
          <p:cNvPr id="1235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90397"/>
              </p:ext>
            </p:extLst>
          </p:nvPr>
        </p:nvGraphicFramePr>
        <p:xfrm>
          <a:off x="671127" y="2794056"/>
          <a:ext cx="47672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方程式" r:id="rId4" imgW="2527200" imgH="241200" progId="Equation.3">
                  <p:embed/>
                </p:oleObj>
              </mc:Choice>
              <mc:Fallback>
                <p:oleObj name="方程式" r:id="rId4" imgW="25272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27" y="2794056"/>
                        <a:ext cx="476726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975" name="Text Box 7"/>
          <p:cNvSpPr txBox="1">
            <a:spLocks noChangeArrowheads="1"/>
          </p:cNvSpPr>
          <p:nvPr/>
        </p:nvSpPr>
        <p:spPr bwMode="auto">
          <a:xfrm>
            <a:off x="7819473" y="115721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>
                <a:solidFill>
                  <a:srgbClr val="FF0000"/>
                </a:solidFill>
              </a:rPr>
              <a:t>尿素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730102" y="2248977"/>
            <a:ext cx="2959667" cy="4400435"/>
            <a:chOff x="5759919" y="2328490"/>
            <a:chExt cx="2959667" cy="4400435"/>
          </a:xfrm>
        </p:grpSpPr>
        <p:pic>
          <p:nvPicPr>
            <p:cNvPr id="1036" name="Picture 10" descr="wohler"/>
            <p:cNvPicPr>
              <a:picLocks noChangeAspect="1" noChangeArrowheads="1"/>
            </p:cNvPicPr>
            <p:nvPr/>
          </p:nvPicPr>
          <p:blipFill>
            <a:blip r:embed="rId6" cstate="print">
              <a:lum bright="12000"/>
            </a:blip>
            <a:srcRect b="8963"/>
            <a:stretch>
              <a:fillRect/>
            </a:stretch>
          </p:blipFill>
          <p:spPr bwMode="auto">
            <a:xfrm>
              <a:off x="5759919" y="2328490"/>
              <a:ext cx="2959667" cy="360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6090891" y="5966925"/>
              <a:ext cx="23193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zh-TW" u="none" dirty="0"/>
                <a:t>Friedrich </a:t>
              </a:r>
              <a:r>
                <a:rPr lang="en-US" altLang="zh-TW" u="none" dirty="0" err="1">
                  <a:solidFill>
                    <a:srgbClr val="0000FF"/>
                  </a:solidFill>
                </a:rPr>
                <a:t>W</a:t>
              </a:r>
              <a:r>
                <a:rPr lang="en-US" altLang="zh-TW" u="none" dirty="0" err="1">
                  <a:solidFill>
                    <a:srgbClr val="0000FF"/>
                  </a:solidFill>
                  <a:cs typeface="Arial" charset="0"/>
                </a:rPr>
                <a:t>ö</a:t>
              </a:r>
              <a:r>
                <a:rPr lang="en-US" altLang="zh-TW" u="none" dirty="0" err="1">
                  <a:solidFill>
                    <a:srgbClr val="0000FF"/>
                  </a:solidFill>
                </a:rPr>
                <a:t>hler</a:t>
              </a:r>
              <a:r>
                <a:rPr lang="en-US" altLang="zh-TW" u="none" dirty="0"/>
                <a:t/>
              </a:r>
              <a:br>
                <a:rPr lang="en-US" altLang="zh-TW" u="none" dirty="0"/>
              </a:br>
              <a:r>
                <a:rPr lang="zh-TW" altLang="en-US" u="none" dirty="0"/>
                <a:t>西元</a:t>
              </a:r>
              <a:r>
                <a:rPr lang="en-US" altLang="zh-TW" u="none" dirty="0"/>
                <a:t>1800</a:t>
              </a:r>
              <a:r>
                <a:rPr lang="en-US" altLang="en-US" u="none" dirty="0"/>
                <a:t>－</a:t>
              </a:r>
              <a:r>
                <a:rPr lang="en-US" altLang="zh-TW" u="none" dirty="0"/>
                <a:t>1882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758316" y="3849435"/>
            <a:ext cx="2988254" cy="2514868"/>
            <a:chOff x="2768255" y="3804344"/>
            <a:chExt cx="2988254" cy="2514868"/>
          </a:xfrm>
        </p:grpSpPr>
        <p:pic>
          <p:nvPicPr>
            <p:cNvPr id="1235981" name="Picture 13" descr="ure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68255" y="3804344"/>
              <a:ext cx="2988254" cy="193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3598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739929"/>
                </p:ext>
              </p:extLst>
            </p:nvPr>
          </p:nvGraphicFramePr>
          <p:xfrm>
            <a:off x="3371056" y="5887412"/>
            <a:ext cx="19637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方程式" r:id="rId8" imgW="1041120" imgH="228600" progId="Equation.3">
                    <p:embed/>
                  </p:oleObj>
                </mc:Choice>
                <mc:Fallback>
                  <p:oleObj name="方程式" r:id="rId8" imgW="104112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1056" y="5887412"/>
                          <a:ext cx="1963738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5983" name="Text Box 15"/>
          <p:cNvSpPr txBox="1">
            <a:spLocks noChangeArrowheads="1"/>
          </p:cNvSpPr>
          <p:nvPr/>
        </p:nvSpPr>
        <p:spPr bwMode="auto">
          <a:xfrm>
            <a:off x="848927" y="3273481"/>
            <a:ext cx="188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00FF"/>
                </a:solidFill>
              </a:rPr>
              <a:t>無機化合物</a:t>
            </a:r>
          </a:p>
        </p:txBody>
      </p:sp>
      <p:sp>
        <p:nvSpPr>
          <p:cNvPr id="1235984" name="Text Box 16"/>
          <p:cNvSpPr txBox="1">
            <a:spLocks noChangeArrowheads="1"/>
          </p:cNvSpPr>
          <p:nvPr/>
        </p:nvSpPr>
        <p:spPr bwMode="auto">
          <a:xfrm>
            <a:off x="3517514" y="3270306"/>
            <a:ext cx="188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00FF"/>
                </a:solidFill>
              </a:rPr>
              <a:t>有機化合物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58316" y="1193598"/>
            <a:ext cx="766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 dirty="0" smtClean="0">
                <a:solidFill>
                  <a:srgbClr val="FF0000"/>
                </a:solidFill>
              </a:rPr>
              <a:t>烏拉</a:t>
            </a:r>
            <a:endParaRPr lang="zh-TW" altLang="en-US" u="none" dirty="0">
              <a:solidFill>
                <a:srgbClr val="FF0000"/>
              </a:solidFill>
            </a:endParaRPr>
          </a:p>
        </p:txBody>
      </p:sp>
      <p:pic>
        <p:nvPicPr>
          <p:cNvPr id="1041" name="Picture 17" descr="欣晏-尿素Urea Diaminomethanal 碳醯二胺脲57-13-6 CH4N2O 肥料-  手工皂材料、化工原料、玻璃陶瓷原料、耐火材料專業原料提供- 欣晏有限公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1" y="4011183"/>
            <a:ext cx="2672468" cy="19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35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5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5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5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35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85" grpId="0" animBg="1"/>
      <p:bldP spid="1235975" grpId="0"/>
      <p:bldP spid="1235983" grpId="0"/>
      <p:bldP spid="123598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1539875"/>
            <a:ext cx="8208962" cy="1163638"/>
          </a:xfrm>
        </p:spPr>
        <p:txBody>
          <a:bodyPr/>
          <a:lstStyle/>
          <a:p>
            <a:pPr algn="l" eaLnBrk="1" hangingPunct="1"/>
            <a:r>
              <a:rPr lang="en-US" altLang="zh-TW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有機化合物</a:t>
            </a:r>
            <a:r>
              <a:rPr lang="zh-TW" altLang="en-US" sz="6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檢驗</a:t>
            </a:r>
            <a:endParaRPr lang="zh-TW" altLang="en-US" sz="66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itchFamily="2" charset="2"/>
            </a:endParaRPr>
          </a:p>
        </p:txBody>
      </p:sp>
      <p:pic>
        <p:nvPicPr>
          <p:cNvPr id="4" name="Picture 2" descr="Chemistry Degrees: Courses Structure, Specializations &amp; Career | Top  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2748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13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9413" y="792163"/>
            <a:ext cx="8764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 smtClean="0">
                <a:sym typeface="Wingdings" pitchFamily="2" charset="2"/>
              </a:rPr>
              <a:t>分辨有機物和無機物：</a:t>
            </a:r>
            <a:r>
              <a:rPr lang="zh-TW" altLang="en-US" u="none" dirty="0" smtClean="0">
                <a:sym typeface="Wingdings" pitchFamily="2" charset="2"/>
              </a:rPr>
              <a:t/>
            </a:r>
            <a:br>
              <a:rPr lang="zh-TW" altLang="en-US" u="none" dirty="0" smtClean="0">
                <a:sym typeface="Wingdings" pitchFamily="2" charset="2"/>
              </a:rPr>
            </a:br>
            <a:r>
              <a:rPr lang="zh-TW" altLang="en-US" u="none" dirty="0" smtClean="0">
                <a:sym typeface="Wingdings" pitchFamily="2" charset="2"/>
              </a:rPr>
              <a:t>    </a:t>
            </a:r>
            <a:r>
              <a:rPr lang="zh-TW" altLang="zh-TW" u="none" dirty="0"/>
              <a:t>（</a:t>
            </a:r>
            <a:r>
              <a:rPr lang="en-US" altLang="zh-TW" u="none" dirty="0"/>
              <a:t>1</a:t>
            </a:r>
            <a:r>
              <a:rPr lang="zh-TW" altLang="zh-TW" u="none" dirty="0"/>
              <a:t>）檢驗法：</a:t>
            </a:r>
            <a:r>
              <a:rPr lang="en-US" altLang="zh-TW" dirty="0"/>
              <a:t>         </a:t>
            </a:r>
            <a:r>
              <a:rPr lang="en-US" altLang="zh-TW" dirty="0" smtClean="0"/>
              <a:t>          </a:t>
            </a:r>
            <a:r>
              <a:rPr lang="zh-TW" altLang="zh-TW" u="none" dirty="0" smtClean="0"/>
              <a:t>法</a:t>
            </a:r>
            <a:endParaRPr lang="zh-TW" altLang="zh-TW" u="none" dirty="0"/>
          </a:p>
          <a:p>
            <a:pPr>
              <a:lnSpc>
                <a:spcPts val="3200"/>
              </a:lnSpc>
            </a:pPr>
            <a:r>
              <a:rPr lang="en-US" altLang="zh-TW" u="none" dirty="0"/>
              <a:t> </a:t>
            </a:r>
            <a:r>
              <a:rPr lang="en-US" altLang="zh-TW" u="none" dirty="0" smtClean="0"/>
              <a:t>   </a:t>
            </a:r>
            <a:r>
              <a:rPr lang="zh-TW" altLang="zh-TW" u="none" dirty="0" smtClean="0"/>
              <a:t>（</a:t>
            </a:r>
            <a:r>
              <a:rPr lang="en-US" altLang="zh-TW" u="none" dirty="0"/>
              <a:t>2</a:t>
            </a:r>
            <a:r>
              <a:rPr lang="zh-TW" altLang="zh-TW" u="none" dirty="0"/>
              <a:t>）實驗流程：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7088" y="82826"/>
            <a:ext cx="6870700" cy="7731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有機化合物檢驗</a:t>
            </a:r>
          </a:p>
        </p:txBody>
      </p:sp>
      <p:sp>
        <p:nvSpPr>
          <p:cNvPr id="1235975" name="Text Box 7"/>
          <p:cNvSpPr txBox="1">
            <a:spLocks noChangeArrowheads="1"/>
          </p:cNvSpPr>
          <p:nvPr/>
        </p:nvSpPr>
        <p:spPr bwMode="auto">
          <a:xfrm>
            <a:off x="2673038" y="1199592"/>
            <a:ext cx="766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u="none" dirty="0" smtClean="0">
                <a:solidFill>
                  <a:srgbClr val="FF0000"/>
                </a:solidFill>
              </a:rPr>
              <a:t>燃燒</a:t>
            </a:r>
            <a:endParaRPr lang="zh-TW" altLang="en-US" u="none" dirty="0">
              <a:solidFill>
                <a:srgbClr val="FF0000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83568" y="2414776"/>
            <a:ext cx="7751833" cy="2694349"/>
            <a:chOff x="583425" y="2459255"/>
            <a:chExt cx="7751833" cy="2694349"/>
          </a:xfrm>
        </p:grpSpPr>
        <p:pic>
          <p:nvPicPr>
            <p:cNvPr id="18" name="圖片 1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" t="7086" r="65827" b="21736"/>
            <a:stretch/>
          </p:blipFill>
          <p:spPr>
            <a:xfrm>
              <a:off x="583425" y="2928962"/>
              <a:ext cx="2502935" cy="1754936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5" t="73392" r="32072"/>
            <a:stretch/>
          </p:blipFill>
          <p:spPr>
            <a:xfrm>
              <a:off x="3026726" y="4394374"/>
              <a:ext cx="2510668" cy="656036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99"/>
            <a:stretch/>
          </p:blipFill>
          <p:spPr>
            <a:xfrm>
              <a:off x="5796136" y="2459255"/>
              <a:ext cx="2539122" cy="2694349"/>
            </a:xfrm>
            <a:prstGeom prst="rect">
              <a:avLst/>
            </a:prstGeom>
          </p:spPr>
        </p:pic>
      </p:grpSp>
      <p:sp>
        <p:nvSpPr>
          <p:cNvPr id="10" name="文字方塊 9"/>
          <p:cNvSpPr txBox="1"/>
          <p:nvPr/>
        </p:nvSpPr>
        <p:spPr>
          <a:xfrm>
            <a:off x="3450396" y="2670500"/>
            <a:ext cx="198590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 </a:t>
            </a:r>
            <a:r>
              <a:rPr lang="zh-TW" altLang="en-US" sz="24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糖粉</a:t>
            </a:r>
            <a:r>
              <a:rPr lang="en-US" altLang="zh-TW" sz="24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u="none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</a:t>
            </a:r>
            <a:r>
              <a:rPr lang="zh-TW" altLang="en-US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麵粉</a:t>
            </a:r>
            <a:endParaRPr lang="en-US" altLang="zh-TW" sz="2400" u="none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285750" indent="-285750">
              <a:lnSpc>
                <a:spcPts val="3200"/>
              </a:lnSpc>
              <a:buFont typeface="Wingdings" panose="05000000000000000000" pitchFamily="2" charset="2"/>
              <a:buChar char=""/>
            </a:pPr>
            <a:r>
              <a:rPr lang="zh-TW" altLang="en-US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食鹽</a:t>
            </a:r>
            <a:endParaRPr lang="en-US" altLang="zh-TW" sz="2400" u="none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ts val="3200"/>
              </a:lnSpc>
            </a:pPr>
            <a:r>
              <a:rPr lang="zh-TW" altLang="zh-TW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</a:t>
            </a:r>
            <a:r>
              <a:rPr lang="zh-TW" altLang="en-US" sz="2400" u="none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小蘇打粉</a:t>
            </a:r>
            <a:endParaRPr lang="zh-TW" altLang="en-US" sz="2400" u="none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6338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5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22" y="1798046"/>
            <a:ext cx="8208912" cy="3403568"/>
          </a:xfrm>
          <a:prstGeom prst="rect">
            <a:avLst/>
          </a:prstGeom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79413" y="792163"/>
            <a:ext cx="8764587" cy="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 smtClean="0">
                <a:sym typeface="Wingdings" pitchFamily="2" charset="2"/>
              </a:rPr>
              <a:t>分辨有機物和無機物：</a:t>
            </a:r>
            <a:r>
              <a:rPr lang="zh-TW" altLang="en-US" u="none" dirty="0" smtClean="0">
                <a:sym typeface="Wingdings" pitchFamily="2" charset="2"/>
              </a:rPr>
              <a:t/>
            </a:r>
            <a:br>
              <a:rPr lang="zh-TW" altLang="en-US" u="none" dirty="0" smtClean="0">
                <a:sym typeface="Wingdings" pitchFamily="2" charset="2"/>
              </a:rPr>
            </a:br>
            <a:r>
              <a:rPr lang="zh-TW" altLang="en-US" u="none" dirty="0" smtClean="0">
                <a:sym typeface="Wingdings" pitchFamily="2" charset="2"/>
              </a:rPr>
              <a:t>    </a:t>
            </a:r>
            <a:r>
              <a:rPr lang="zh-TW" altLang="zh-TW" u="none" dirty="0"/>
              <a:t>（</a:t>
            </a:r>
            <a:r>
              <a:rPr lang="en-US" altLang="zh-TW" u="none" dirty="0"/>
              <a:t>3</a:t>
            </a:r>
            <a:r>
              <a:rPr lang="zh-TW" altLang="zh-TW" u="none" dirty="0"/>
              <a:t>）結果討論：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7088" y="82826"/>
            <a:ext cx="6870700" cy="7731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有機化合物檢驗</a:t>
            </a:r>
          </a:p>
        </p:txBody>
      </p:sp>
      <p:pic>
        <p:nvPicPr>
          <p:cNvPr id="6159" name="Picture 15" descr="powerpoint 打勾圖案在做PPT時，表示答案正確時打勾的符號如何找？_百度知道翻譯此網頁– Chris Mil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09" y="390440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powerpoint 打勾圖案在做PPT時，表示答案正確時打勾的符號如何找？_百度知道翻譯此網頁– Chris Mil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22" y="392061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28896"/>
              </p:ext>
            </p:extLst>
          </p:nvPr>
        </p:nvGraphicFramePr>
        <p:xfrm>
          <a:off x="3132435" y="4594253"/>
          <a:ext cx="910625" cy="43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方程式" r:id="rId7" imgW="368280" imgH="177480" progId="Equation.3">
                  <p:embed/>
                </p:oleObj>
              </mc:Choice>
              <mc:Fallback>
                <p:oleObj name="方程式" r:id="rId7" imgW="368280" imgH="177480" progId="Equation.3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2435" y="4594253"/>
                        <a:ext cx="910625" cy="43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0283"/>
              </p:ext>
            </p:extLst>
          </p:nvPr>
        </p:nvGraphicFramePr>
        <p:xfrm>
          <a:off x="7067737" y="4557599"/>
          <a:ext cx="1313385" cy="49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方程式" r:id="rId9" imgW="596880" imgH="228600" progId="Equation.3">
                  <p:embed/>
                </p:oleObj>
              </mc:Choice>
              <mc:Fallback>
                <p:oleObj name="方程式" r:id="rId9" imgW="596880" imgH="228600" progId="Equation.3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7737" y="4557599"/>
                        <a:ext cx="1313385" cy="49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19013"/>
              </p:ext>
            </p:extLst>
          </p:nvPr>
        </p:nvGraphicFramePr>
        <p:xfrm>
          <a:off x="4527226" y="4589341"/>
          <a:ext cx="910625" cy="43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方程式" r:id="rId7" imgW="368280" imgH="177480" progId="Equation.3">
                  <p:embed/>
                </p:oleObj>
              </mc:Choice>
              <mc:Fallback>
                <p:oleObj name="方程式" r:id="rId7" imgW="368280" imgH="177480" progId="Equation.3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7226" y="4589341"/>
                        <a:ext cx="910625" cy="43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25829"/>
              </p:ext>
            </p:extLst>
          </p:nvPr>
        </p:nvGraphicFramePr>
        <p:xfrm>
          <a:off x="5846631" y="4550595"/>
          <a:ext cx="1016023" cy="45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方程式" r:id="rId11" imgW="393480" imgH="177480" progId="Equation.3">
                  <p:embed/>
                </p:oleObj>
              </mc:Choice>
              <mc:Fallback>
                <p:oleObj name="方程式" r:id="rId11" imgW="393480" imgH="177480" progId="Equation.3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6631" y="4550595"/>
                        <a:ext cx="1016023" cy="459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066332" y="4508938"/>
            <a:ext cx="4962052" cy="575341"/>
            <a:chOff x="3066332" y="4508938"/>
            <a:chExt cx="4962052" cy="575341"/>
          </a:xfrm>
        </p:grpSpPr>
        <p:sp>
          <p:nvSpPr>
            <p:cNvPr id="4" name="橢圓 3"/>
            <p:cNvSpPr/>
            <p:nvPr/>
          </p:nvSpPr>
          <p:spPr bwMode="auto">
            <a:xfrm>
              <a:off x="3066332" y="4508938"/>
              <a:ext cx="423101" cy="546538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4457184" y="4537741"/>
              <a:ext cx="423101" cy="546538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7724429" y="4508938"/>
              <a:ext cx="303955" cy="54653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9482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080" y="48661"/>
            <a:ext cx="6870700" cy="83026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有機化合物的分類標準</a:t>
            </a:r>
          </a:p>
        </p:txBody>
      </p:sp>
      <p:pic>
        <p:nvPicPr>
          <p:cNvPr id="10243" name="Picture 3" descr="有機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412875" y="2417763"/>
            <a:ext cx="65087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9413" y="792163"/>
            <a:ext cx="8461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>
                <a:sym typeface="Wingdings" pitchFamily="2" charset="2"/>
              </a:rPr>
              <a:t>分類標準：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1</a:t>
            </a:r>
            <a:r>
              <a:rPr lang="zh-TW" altLang="en-US" u="none" dirty="0">
                <a:sym typeface="Wingdings" pitchFamily="2" charset="2"/>
              </a:rPr>
              <a:t>）現行的分類標準  現行定義是以化合物</a:t>
            </a:r>
            <a:r>
              <a:rPr lang="zh-TW" altLang="en-US" dirty="0">
                <a:sym typeface="Wingdings" pitchFamily="2" charset="2"/>
              </a:rPr>
              <a:t>                     </a:t>
            </a:r>
            <a:r>
              <a:rPr lang="zh-TW" altLang="en-US" u="none" dirty="0">
                <a:sym typeface="Wingdings" pitchFamily="2" charset="2"/>
              </a:rPr>
              <a:t>來分類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 有機化合物的定義：</a:t>
            </a:r>
            <a:r>
              <a:rPr lang="zh-TW" altLang="en-US" dirty="0">
                <a:sym typeface="Wingdings" pitchFamily="2" charset="2"/>
              </a:rPr>
              <a:t>               </a:t>
            </a:r>
            <a:r>
              <a:rPr lang="zh-TW" altLang="en-US" u="none" dirty="0">
                <a:sym typeface="Wingdings" pitchFamily="2" charset="2"/>
              </a:rPr>
              <a:t>的化合物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（除四例外）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 無機化合物的定義：</a:t>
            </a:r>
            <a:r>
              <a:rPr lang="zh-TW" altLang="en-US" dirty="0">
                <a:sym typeface="Wingdings" pitchFamily="2" charset="2"/>
              </a:rPr>
              <a:t>                  </a:t>
            </a:r>
            <a:r>
              <a:rPr lang="zh-TW" altLang="en-US" u="none" dirty="0">
                <a:sym typeface="Wingdings" pitchFamily="2" charset="2"/>
              </a:rPr>
              <a:t>的化合物</a:t>
            </a:r>
            <a:br>
              <a:rPr lang="zh-TW" altLang="en-US" u="none" dirty="0">
                <a:sym typeface="Wingdings" pitchFamily="2" charset="2"/>
              </a:rPr>
            </a:br>
            <a:endParaRPr lang="zh-TW" altLang="en-US" u="none" dirty="0">
              <a:sym typeface="Wingdings" pitchFamily="2" charset="2"/>
            </a:endParaRPr>
          </a:p>
        </p:txBody>
      </p:sp>
      <p:sp>
        <p:nvSpPr>
          <p:cNvPr id="1238021" name="Text Box 5"/>
          <p:cNvSpPr txBox="1">
            <a:spLocks noChangeArrowheads="1"/>
          </p:cNvSpPr>
          <p:nvPr/>
        </p:nvSpPr>
        <p:spPr bwMode="auto">
          <a:xfrm>
            <a:off x="4067175" y="155733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含碳</a:t>
            </a:r>
          </a:p>
        </p:txBody>
      </p:sp>
      <p:sp>
        <p:nvSpPr>
          <p:cNvPr id="1238022" name="Text Box 6"/>
          <p:cNvSpPr txBox="1">
            <a:spLocks noChangeArrowheads="1"/>
          </p:cNvSpPr>
          <p:nvPr/>
        </p:nvSpPr>
        <p:spPr bwMode="auto">
          <a:xfrm>
            <a:off x="4049713" y="1916113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不含碳</a:t>
            </a:r>
          </a:p>
        </p:txBody>
      </p:sp>
      <p:sp>
        <p:nvSpPr>
          <p:cNvPr id="1238023" name="Text Box 7"/>
          <p:cNvSpPr txBox="1">
            <a:spLocks noChangeArrowheads="1"/>
          </p:cNvSpPr>
          <p:nvPr/>
        </p:nvSpPr>
        <p:spPr bwMode="auto">
          <a:xfrm>
            <a:off x="5962650" y="118745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是否含碳</a:t>
            </a:r>
          </a:p>
        </p:txBody>
      </p:sp>
      <p:sp>
        <p:nvSpPr>
          <p:cNvPr id="1238026" name="Text Box 10"/>
          <p:cNvSpPr txBox="1">
            <a:spLocks noChangeArrowheads="1"/>
          </p:cNvSpPr>
          <p:nvPr/>
        </p:nvSpPr>
        <p:spPr bwMode="auto">
          <a:xfrm>
            <a:off x="6078538" y="403383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u="none">
                <a:solidFill>
                  <a:srgbClr val="0000FF"/>
                </a:solidFill>
              </a:rPr>
              <a:t>C</a:t>
            </a:r>
            <a:r>
              <a:rPr lang="zh-TW" altLang="en-US" u="none">
                <a:solidFill>
                  <a:srgbClr val="0000FF"/>
                </a:solidFill>
              </a:rPr>
              <a:t>？</a:t>
            </a:r>
          </a:p>
        </p:txBody>
      </p:sp>
      <p:sp>
        <p:nvSpPr>
          <p:cNvPr id="1238027" name="Text Box 11"/>
          <p:cNvSpPr txBox="1">
            <a:spLocks noChangeArrowheads="1"/>
          </p:cNvSpPr>
          <p:nvPr/>
        </p:nvSpPr>
        <p:spPr bwMode="auto">
          <a:xfrm>
            <a:off x="4600575" y="5676900"/>
            <a:ext cx="1719263" cy="7143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u="none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altLang="zh-TW" u="none">
                <a:sym typeface="Wingdings" pitchFamily="2" charset="2"/>
              </a:rPr>
              <a:t>O</a:t>
            </a:r>
            <a:r>
              <a:rPr lang="zh-TW" altLang="en-US" u="none">
                <a:sym typeface="Wingdings" pitchFamily="2" charset="2"/>
              </a:rPr>
              <a:t>、</a:t>
            </a:r>
            <a:r>
              <a:rPr lang="en-US" altLang="zh-TW" u="none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altLang="zh-TW" u="none">
                <a:sym typeface="Wingdings" pitchFamily="2" charset="2"/>
              </a:rPr>
              <a:t>O</a:t>
            </a:r>
            <a:r>
              <a:rPr lang="en-US" altLang="zh-TW" u="none" baseline="-25000">
                <a:sym typeface="Wingdings" pitchFamily="2" charset="2"/>
              </a:rPr>
              <a:t>2</a:t>
            </a:r>
            <a:br>
              <a:rPr lang="en-US" altLang="zh-TW" u="none" baseline="-25000">
                <a:sym typeface="Wingdings" pitchFamily="2" charset="2"/>
              </a:rPr>
            </a:br>
            <a:r>
              <a:rPr lang="en-US" altLang="zh-TW" u="none">
                <a:sym typeface="Wingdings" pitchFamily="2" charset="2"/>
              </a:rPr>
              <a:t>X</a:t>
            </a:r>
            <a:r>
              <a:rPr lang="en-US" altLang="zh-TW" u="none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altLang="zh-TW" u="none">
                <a:sym typeface="Wingdings" pitchFamily="2" charset="2"/>
              </a:rPr>
              <a:t>O</a:t>
            </a:r>
            <a:r>
              <a:rPr lang="en-US" altLang="zh-TW" u="none" baseline="-25000">
                <a:sym typeface="Wingdings" pitchFamily="2" charset="2"/>
              </a:rPr>
              <a:t>3</a:t>
            </a:r>
            <a:r>
              <a:rPr lang="zh-TW" altLang="en-US" u="none">
                <a:sym typeface="Wingdings" pitchFamily="2" charset="2"/>
              </a:rPr>
              <a:t>、</a:t>
            </a:r>
            <a:r>
              <a:rPr lang="en-US" altLang="zh-TW" u="none">
                <a:sym typeface="Wingdings" pitchFamily="2" charset="2"/>
              </a:rPr>
              <a:t>X</a:t>
            </a:r>
            <a:r>
              <a:rPr lang="en-US" altLang="zh-TW" u="none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altLang="zh-TW" u="none">
                <a:sym typeface="Wingdings" pitchFamily="2" charset="2"/>
              </a:rPr>
              <a:t>N</a:t>
            </a:r>
          </a:p>
        </p:txBody>
      </p:sp>
      <p:sp>
        <p:nvSpPr>
          <p:cNvPr id="1238028" name="Rectangle 12"/>
          <p:cNvSpPr>
            <a:spLocks noChangeArrowheads="1"/>
          </p:cNvSpPr>
          <p:nvPr/>
        </p:nvSpPr>
        <p:spPr bwMode="auto">
          <a:xfrm>
            <a:off x="6443663" y="4600575"/>
            <a:ext cx="1584325" cy="1439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8029" name="Rectangle 13"/>
          <p:cNvSpPr>
            <a:spLocks noChangeArrowheads="1"/>
          </p:cNvSpPr>
          <p:nvPr/>
        </p:nvSpPr>
        <p:spPr bwMode="auto">
          <a:xfrm>
            <a:off x="4643438" y="4581525"/>
            <a:ext cx="1757362" cy="1439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8024" name="Text Box 8"/>
          <p:cNvSpPr txBox="1">
            <a:spLocks noChangeArrowheads="1"/>
          </p:cNvSpPr>
          <p:nvPr/>
        </p:nvSpPr>
        <p:spPr bwMode="auto">
          <a:xfrm>
            <a:off x="6894513" y="4541838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含碳</a:t>
            </a:r>
            <a:endParaRPr lang="zh-TW" altLang="en-US" sz="1600" u="none">
              <a:solidFill>
                <a:schemeClr val="tx2"/>
              </a:solidFill>
              <a:ea typeface="新細明體" pitchFamily="18" charset="-120"/>
            </a:endParaRPr>
          </a:p>
        </p:txBody>
      </p:sp>
      <p:sp>
        <p:nvSpPr>
          <p:cNvPr id="1238025" name="Text Box 9"/>
          <p:cNvSpPr txBox="1">
            <a:spLocks noChangeArrowheads="1"/>
          </p:cNvSpPr>
          <p:nvPr/>
        </p:nvSpPr>
        <p:spPr bwMode="auto">
          <a:xfrm>
            <a:off x="4946650" y="4508500"/>
            <a:ext cx="109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u="none">
                <a:solidFill>
                  <a:srgbClr val="FF0000"/>
                </a:solidFill>
              </a:rPr>
              <a:t>不含碳</a:t>
            </a:r>
            <a:endParaRPr lang="zh-TW" altLang="en-US" sz="1600" u="none">
              <a:solidFill>
                <a:schemeClr val="tx2"/>
              </a:solidFill>
              <a:ea typeface="新細明體" pitchFamily="18" charset="-120"/>
            </a:endParaRPr>
          </a:p>
        </p:txBody>
      </p:sp>
      <p:sp>
        <p:nvSpPr>
          <p:cNvPr id="1238030" name="Rectangle 14"/>
          <p:cNvSpPr>
            <a:spLocks noChangeArrowheads="1"/>
          </p:cNvSpPr>
          <p:nvPr/>
        </p:nvSpPr>
        <p:spPr bwMode="auto">
          <a:xfrm>
            <a:off x="6064250" y="1622425"/>
            <a:ext cx="1419225" cy="344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8031" name="Text Box 15"/>
          <p:cNvSpPr txBox="1">
            <a:spLocks noChangeArrowheads="1"/>
          </p:cNvSpPr>
          <p:nvPr/>
        </p:nvSpPr>
        <p:spPr bwMode="auto">
          <a:xfrm>
            <a:off x="231775" y="2651125"/>
            <a:ext cx="1622425" cy="15652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u="none">
                <a:sym typeface="Wingdings" pitchFamily="2" charset="2"/>
              </a:rPr>
              <a:t>一氧化碳</a:t>
            </a:r>
            <a:br>
              <a:rPr lang="zh-TW" altLang="en-US" sz="2400" u="none">
                <a:sym typeface="Wingdings" pitchFamily="2" charset="2"/>
              </a:rPr>
            </a:br>
            <a:r>
              <a:rPr lang="zh-TW" altLang="en-US" sz="2400" u="none">
                <a:sym typeface="Wingdings" pitchFamily="2" charset="2"/>
              </a:rPr>
              <a:t>二氧化碳</a:t>
            </a:r>
            <a:br>
              <a:rPr lang="zh-TW" altLang="en-US" sz="2400" u="none">
                <a:sym typeface="Wingdings" pitchFamily="2" charset="2"/>
              </a:rPr>
            </a:br>
            <a:r>
              <a:rPr lang="zh-TW" altLang="en-US" sz="2400" u="none">
                <a:sym typeface="Wingdings" pitchFamily="2" charset="2"/>
              </a:rPr>
              <a:t>碳酸鹽</a:t>
            </a:r>
            <a:br>
              <a:rPr lang="zh-TW" altLang="en-US" sz="2400" u="none">
                <a:sym typeface="Wingdings" pitchFamily="2" charset="2"/>
              </a:rPr>
            </a:br>
            <a:r>
              <a:rPr lang="zh-TW" altLang="en-US" sz="2400" u="none">
                <a:sym typeface="Wingdings" pitchFamily="2" charset="2"/>
              </a:rPr>
              <a:t>氰化物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72225" y="5908675"/>
            <a:ext cx="2393950" cy="701675"/>
            <a:chOff x="4014" y="3722"/>
            <a:chExt cx="1508" cy="442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4434" y="3722"/>
              <a:ext cx="10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u="none">
                  <a:solidFill>
                    <a:srgbClr val="0000FF"/>
                  </a:solidFill>
                </a:rPr>
                <a:t>雖含碳，</a:t>
              </a:r>
              <a:br>
                <a:rPr lang="zh-TW" altLang="en-US" u="none">
                  <a:solidFill>
                    <a:srgbClr val="0000FF"/>
                  </a:solidFill>
                </a:rPr>
              </a:br>
              <a:r>
                <a:rPr lang="zh-TW" altLang="en-US" u="none">
                  <a:solidFill>
                    <a:srgbClr val="0000FF"/>
                  </a:solidFill>
                </a:rPr>
                <a:t>但屬無機物。</a:t>
              </a: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H="1" flipV="1">
              <a:off x="4014" y="3766"/>
              <a:ext cx="408" cy="1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38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380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38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8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8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238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1" grpId="0"/>
      <p:bldP spid="1238022" grpId="0"/>
      <p:bldP spid="1238023" grpId="0"/>
      <p:bldP spid="1238026" grpId="0"/>
      <p:bldP spid="1238027" grpId="0" animBg="1"/>
      <p:bldP spid="1238028" grpId="0" animBg="1"/>
      <p:bldP spid="1238029" grpId="0" animBg="1"/>
      <p:bldP spid="1238024" grpId="0"/>
      <p:bldP spid="1238025" grpId="0"/>
      <p:bldP spid="1238030" grpId="0" animBg="1"/>
      <p:bldP spid="12380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5" name="Rectangle 75"/>
          <p:cNvSpPr>
            <a:spLocks noChangeArrowheads="1"/>
          </p:cNvSpPr>
          <p:nvPr/>
        </p:nvSpPr>
        <p:spPr bwMode="auto">
          <a:xfrm>
            <a:off x="1352550" y="2065338"/>
            <a:ext cx="6691313" cy="725487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62" name="Text Box 4"/>
          <p:cNvSpPr txBox="1">
            <a:spLocks noChangeArrowheads="1"/>
          </p:cNvSpPr>
          <p:nvPr/>
        </p:nvSpPr>
        <p:spPr bwMode="auto">
          <a:xfrm>
            <a:off x="379413" y="865188"/>
            <a:ext cx="8461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altLang="zh-TW" sz="2400" u="none" dirty="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 u="none" dirty="0">
                <a:sym typeface="Wingdings" pitchFamily="2" charset="2"/>
              </a:rPr>
              <a:t> </a:t>
            </a:r>
            <a:r>
              <a:rPr lang="zh-TW" altLang="en-US" sz="2400" u="none" dirty="0">
                <a:sym typeface="Wingdings" pitchFamily="2" charset="2"/>
              </a:rPr>
              <a:t>四類例外：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2</a:t>
            </a:r>
            <a:r>
              <a:rPr lang="zh-TW" altLang="en-US" u="none" dirty="0">
                <a:sym typeface="Wingdings" pitchFamily="2" charset="2"/>
              </a:rPr>
              <a:t>）含碳的化合物，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除四個例外</a:t>
            </a:r>
            <a:r>
              <a:rPr lang="zh-TW" altLang="en-US" u="none" dirty="0">
                <a:sym typeface="Wingdings" pitchFamily="2" charset="2"/>
              </a:rPr>
              <a:t>，其他則為有機化合物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  例外：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 </a:t>
            </a:r>
            <a:r>
              <a:rPr lang="en-US" altLang="zh-TW" u="none" dirty="0">
                <a:solidFill>
                  <a:srgbClr val="0000FF"/>
                </a:solidFill>
                <a:sym typeface="Wingdings" pitchFamily="2" charset="2"/>
              </a:rPr>
              <a:t>CO    CO</a:t>
            </a:r>
            <a:r>
              <a:rPr lang="en-US" altLang="zh-TW" u="none" baseline="-25000" dirty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altLang="zh-TW" u="none" dirty="0">
                <a:solidFill>
                  <a:srgbClr val="0000FF"/>
                </a:solidFill>
                <a:sym typeface="Wingdings" pitchFamily="2" charset="2"/>
              </a:rPr>
              <a:t>    CO</a:t>
            </a:r>
            <a:r>
              <a:rPr lang="en-US" altLang="zh-TW" u="none" baseline="-25000" dirty="0">
                <a:solidFill>
                  <a:srgbClr val="0000FF"/>
                </a:solidFill>
                <a:sym typeface="Wingdings" pitchFamily="2" charset="2"/>
              </a:rPr>
              <a:t>3</a:t>
            </a:r>
            <a:r>
              <a:rPr lang="en-US" altLang="zh-TW" u="none" baseline="30000" dirty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altLang="en-US" u="none" baseline="30000" dirty="0">
                <a:solidFill>
                  <a:srgbClr val="0000FF"/>
                </a:solidFill>
                <a:sym typeface="Wingdings" pitchFamily="2" charset="2"/>
              </a:rPr>
              <a:t>－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    </a:t>
            </a:r>
            <a:r>
              <a:rPr lang="en-US" altLang="zh-TW" u="none" dirty="0">
                <a:solidFill>
                  <a:srgbClr val="0000FF"/>
                </a:solidFill>
                <a:sym typeface="Wingdings" pitchFamily="2" charset="2"/>
              </a:rPr>
              <a:t>CN</a:t>
            </a:r>
            <a:r>
              <a:rPr lang="en-US" altLang="en-US" u="none" baseline="30000" dirty="0">
                <a:solidFill>
                  <a:srgbClr val="0000FF"/>
                </a:solidFill>
                <a:sym typeface="Wingdings" pitchFamily="2" charset="2"/>
              </a:rPr>
              <a:t>－</a:t>
            </a:r>
            <a:r>
              <a:rPr lang="en-US" altLang="en-US" u="none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屬無機化合物</a:t>
            </a:r>
            <a:r>
              <a:rPr lang="zh-TW" altLang="en-US" u="none" dirty="0">
                <a:sym typeface="Wingdings" pitchFamily="2" charset="2"/>
              </a:rPr>
              <a:t/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  有機化合物必含碳，含碳的不一定是有機化合物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           無機化合物不一定不含碳，不含碳的一定是無機化合物</a:t>
            </a:r>
            <a:br>
              <a:rPr lang="zh-TW" altLang="en-US" u="none" dirty="0">
                <a:sym typeface="Wingdings" pitchFamily="2" charset="2"/>
              </a:rPr>
            </a:br>
            <a:r>
              <a:rPr lang="zh-TW" altLang="en-US" u="none" dirty="0">
                <a:sym typeface="Wingdings" pitchFamily="2" charset="2"/>
              </a:rPr>
              <a:t>    （</a:t>
            </a:r>
            <a:r>
              <a:rPr lang="en-US" altLang="zh-TW" u="none" dirty="0">
                <a:sym typeface="Wingdings" pitchFamily="2" charset="2"/>
              </a:rPr>
              <a:t>3</a:t>
            </a:r>
            <a:r>
              <a:rPr lang="zh-TW" altLang="en-US" u="none" dirty="0">
                <a:sym typeface="Wingdings" pitchFamily="2" charset="2"/>
              </a:rPr>
              <a:t>）示例：</a:t>
            </a:r>
            <a:r>
              <a:rPr lang="zh-TW" altLang="en-US" u="none" dirty="0">
                <a:solidFill>
                  <a:srgbClr val="0000FF"/>
                </a:solidFill>
                <a:sym typeface="Wingdings" pitchFamily="2" charset="2"/>
              </a:rPr>
              <a:t>二個二類</a:t>
            </a:r>
          </a:p>
        </p:txBody>
      </p:sp>
      <p:graphicFrame>
        <p:nvGraphicFramePr>
          <p:cNvPr id="2050" name="Object 46"/>
          <p:cNvGraphicFramePr>
            <a:graphicFrameLocks noChangeAspect="1"/>
          </p:cNvGraphicFramePr>
          <p:nvPr/>
        </p:nvGraphicFramePr>
        <p:xfrm>
          <a:off x="6502400" y="4643438"/>
          <a:ext cx="15271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方程式" r:id="rId4" imgW="711000" imgH="228600" progId="Equation.3">
                  <p:embed/>
                </p:oleObj>
              </mc:Choice>
              <mc:Fallback>
                <p:oleObj name="方程式" r:id="rId4" imgW="7110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4643438"/>
                        <a:ext cx="152717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4"/>
          <p:cNvGraphicFramePr>
            <a:graphicFrameLocks noChangeAspect="1"/>
          </p:cNvGraphicFramePr>
          <p:nvPr/>
        </p:nvGraphicFramePr>
        <p:xfrm>
          <a:off x="3995738" y="4652963"/>
          <a:ext cx="10890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方程式" r:id="rId6" imgW="507960" imgH="228600" progId="Equation.3">
                  <p:embed/>
                </p:oleObj>
              </mc:Choice>
              <mc:Fallback>
                <p:oleObj name="方程式" r:id="rId6" imgW="50796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52963"/>
                        <a:ext cx="10890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5"/>
          <p:cNvGraphicFramePr>
            <a:graphicFrameLocks noChangeAspect="1"/>
          </p:cNvGraphicFramePr>
          <p:nvPr/>
        </p:nvGraphicFramePr>
        <p:xfrm>
          <a:off x="5249863" y="4614863"/>
          <a:ext cx="11445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方程式" r:id="rId8" imgW="533160" imgH="228600" progId="Equation.3">
                  <p:embed/>
                </p:oleObj>
              </mc:Choice>
              <mc:Fallback>
                <p:oleObj name="方程式" r:id="rId8" imgW="53316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614863"/>
                        <a:ext cx="1144587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4" name="Group 54"/>
          <p:cNvGraphicFramePr>
            <a:graphicFrameLocks noGrp="1"/>
          </p:cNvGraphicFramePr>
          <p:nvPr/>
        </p:nvGraphicFramePr>
        <p:xfrm>
          <a:off x="898525" y="3325813"/>
          <a:ext cx="7823200" cy="2668589"/>
        </p:xfrm>
        <a:graphic>
          <a:graphicData uri="http://schemas.openxmlformats.org/drawingml/2006/table">
            <a:tbl>
              <a:tblPr/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CO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碳酸鹽  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XCO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氰化物      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XCN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3" name="Object 43"/>
          <p:cNvGraphicFramePr>
            <a:graphicFrameLocks noChangeAspect="1"/>
          </p:cNvGraphicFramePr>
          <p:nvPr/>
        </p:nvGraphicFramePr>
        <p:xfrm>
          <a:off x="2728913" y="4630738"/>
          <a:ext cx="1008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方程式" r:id="rId10" imgW="469800" imgH="228600" progId="Equation.3">
                  <p:embed/>
                </p:oleObj>
              </mc:Choice>
              <mc:Fallback>
                <p:oleObj name="方程式" r:id="rId10" imgW="4698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630738"/>
                        <a:ext cx="1008062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132138" y="4562475"/>
            <a:ext cx="4645025" cy="595313"/>
            <a:chOff x="1973" y="2874"/>
            <a:chExt cx="2926" cy="375"/>
          </a:xfrm>
        </p:grpSpPr>
        <p:sp>
          <p:nvSpPr>
            <p:cNvPr id="2091" name="Rectangle 65"/>
            <p:cNvSpPr>
              <a:spLocks noChangeArrowheads="1"/>
            </p:cNvSpPr>
            <p:nvPr/>
          </p:nvSpPr>
          <p:spPr bwMode="auto">
            <a:xfrm>
              <a:off x="1973" y="2874"/>
              <a:ext cx="40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2" name="Rectangle 66"/>
            <p:cNvSpPr>
              <a:spLocks noChangeArrowheads="1"/>
            </p:cNvSpPr>
            <p:nvPr/>
          </p:nvSpPr>
          <p:spPr bwMode="auto">
            <a:xfrm>
              <a:off x="2793" y="2878"/>
              <a:ext cx="40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3" name="Rectangle 67"/>
            <p:cNvSpPr>
              <a:spLocks noChangeArrowheads="1"/>
            </p:cNvSpPr>
            <p:nvPr/>
          </p:nvSpPr>
          <p:spPr bwMode="auto">
            <a:xfrm>
              <a:off x="3651" y="2886"/>
              <a:ext cx="40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4" name="Rectangle 68"/>
            <p:cNvSpPr>
              <a:spLocks noChangeArrowheads="1"/>
            </p:cNvSpPr>
            <p:nvPr/>
          </p:nvSpPr>
          <p:spPr bwMode="auto">
            <a:xfrm>
              <a:off x="4497" y="2878"/>
              <a:ext cx="40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38113"/>
            <a:ext cx="6870700" cy="83026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有機化合物的四類例外</a:t>
            </a:r>
          </a:p>
        </p:txBody>
      </p:sp>
      <p:graphicFrame>
        <p:nvGraphicFramePr>
          <p:cNvPr id="2054" name="Object 47"/>
          <p:cNvGraphicFramePr>
            <a:graphicFrameLocks noChangeAspect="1"/>
          </p:cNvGraphicFramePr>
          <p:nvPr/>
        </p:nvGraphicFramePr>
        <p:xfrm>
          <a:off x="2765425" y="5451475"/>
          <a:ext cx="8175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方程式" r:id="rId12" imgW="380880" imgH="177480" progId="Equation.3">
                  <p:embed/>
                </p:oleObj>
              </mc:Choice>
              <mc:Fallback>
                <p:oleObj name="方程式" r:id="rId12" imgW="380880" imgH="177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5451475"/>
                        <a:ext cx="8175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48"/>
          <p:cNvGraphicFramePr>
            <a:graphicFrameLocks noChangeAspect="1"/>
          </p:cNvGraphicFramePr>
          <p:nvPr/>
        </p:nvGraphicFramePr>
        <p:xfrm>
          <a:off x="3886200" y="5451475"/>
          <a:ext cx="9810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方程式" r:id="rId14" imgW="457200" imgH="177480" progId="Equation.3">
                  <p:embed/>
                </p:oleObj>
              </mc:Choice>
              <mc:Fallback>
                <p:oleObj name="方程式" r:id="rId14" imgW="457200" imgH="1774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51475"/>
                        <a:ext cx="9810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49"/>
          <p:cNvGraphicFramePr>
            <a:graphicFrameLocks noChangeAspect="1"/>
          </p:cNvGraphicFramePr>
          <p:nvPr/>
        </p:nvGraphicFramePr>
        <p:xfrm>
          <a:off x="5086350" y="5435600"/>
          <a:ext cx="8175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方程式" r:id="rId16" imgW="380880" imgH="177480" progId="Equation.3">
                  <p:embed/>
                </p:oleObj>
              </mc:Choice>
              <mc:Fallback>
                <p:oleObj name="方程式" r:id="rId16" imgW="380880" imgH="177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5435600"/>
                        <a:ext cx="8175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50"/>
          <p:cNvGraphicFramePr>
            <a:graphicFrameLocks noChangeAspect="1"/>
          </p:cNvGraphicFramePr>
          <p:nvPr/>
        </p:nvGraphicFramePr>
        <p:xfrm>
          <a:off x="6084888" y="5405438"/>
          <a:ext cx="23701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方程式" r:id="rId18" imgW="1257120" imgH="215640" progId="Equation.3">
                  <p:embed/>
                </p:oleObj>
              </mc:Choice>
              <mc:Fallback>
                <p:oleObj name="方程式" r:id="rId18" imgW="1257120" imgH="2156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405438"/>
                        <a:ext cx="2370137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51"/>
          <p:cNvGraphicFramePr>
            <a:graphicFrameLocks noChangeAspect="1"/>
          </p:cNvGraphicFramePr>
          <p:nvPr/>
        </p:nvGraphicFramePr>
        <p:xfrm>
          <a:off x="2762250" y="3408363"/>
          <a:ext cx="1987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方程式" r:id="rId20" imgW="927000" imgH="203040" progId="Equation.3">
                  <p:embed/>
                </p:oleObj>
              </mc:Choice>
              <mc:Fallback>
                <p:oleObj name="方程式" r:id="rId20" imgW="927000" imgH="203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408363"/>
                        <a:ext cx="19875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53"/>
          <p:cNvGraphicFramePr>
            <a:graphicFrameLocks noChangeAspect="1"/>
          </p:cNvGraphicFramePr>
          <p:nvPr/>
        </p:nvGraphicFramePr>
        <p:xfrm>
          <a:off x="2781300" y="3944938"/>
          <a:ext cx="21780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方程式" r:id="rId22" imgW="1015920" imgH="215640" progId="Equation.3">
                  <p:embed/>
                </p:oleObj>
              </mc:Choice>
              <mc:Fallback>
                <p:oleObj name="方程式" r:id="rId22" imgW="1015920" imgH="2156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944938"/>
                        <a:ext cx="217805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3" name="Object 63"/>
          <p:cNvGraphicFramePr>
            <a:graphicFrameLocks noChangeAspect="1"/>
          </p:cNvGraphicFramePr>
          <p:nvPr/>
        </p:nvGraphicFramePr>
        <p:xfrm>
          <a:off x="1182688" y="6059488"/>
          <a:ext cx="25019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方程式" r:id="rId24" imgW="1193760" imgH="253800" progId="Equation.3">
                  <p:embed/>
                </p:oleObj>
              </mc:Choice>
              <mc:Fallback>
                <p:oleObj name="方程式" r:id="rId24" imgW="1193760" imgH="253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6059488"/>
                        <a:ext cx="2501900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4" name="Rectangle 64"/>
          <p:cNvSpPr>
            <a:spLocks noChangeArrowheads="1"/>
          </p:cNvSpPr>
          <p:nvPr/>
        </p:nvSpPr>
        <p:spPr bwMode="auto">
          <a:xfrm>
            <a:off x="2513013" y="1714500"/>
            <a:ext cx="5770562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057525" y="5313363"/>
            <a:ext cx="4289425" cy="595312"/>
            <a:chOff x="1926" y="3347"/>
            <a:chExt cx="2702" cy="375"/>
          </a:xfrm>
        </p:grpSpPr>
        <p:sp>
          <p:nvSpPr>
            <p:cNvPr id="2087" name="Rectangle 70"/>
            <p:cNvSpPr>
              <a:spLocks noChangeArrowheads="1"/>
            </p:cNvSpPr>
            <p:nvPr/>
          </p:nvSpPr>
          <p:spPr bwMode="auto">
            <a:xfrm>
              <a:off x="1926" y="3355"/>
              <a:ext cx="32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88" name="Rectangle 71"/>
            <p:cNvSpPr>
              <a:spLocks noChangeArrowheads="1"/>
            </p:cNvSpPr>
            <p:nvPr/>
          </p:nvSpPr>
          <p:spPr bwMode="auto">
            <a:xfrm>
              <a:off x="2710" y="3359"/>
              <a:ext cx="32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89" name="Rectangle 72"/>
            <p:cNvSpPr>
              <a:spLocks noChangeArrowheads="1"/>
            </p:cNvSpPr>
            <p:nvPr/>
          </p:nvSpPr>
          <p:spPr bwMode="auto">
            <a:xfrm>
              <a:off x="3370" y="3359"/>
              <a:ext cx="32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90" name="Rectangle 73"/>
            <p:cNvSpPr>
              <a:spLocks noChangeArrowheads="1"/>
            </p:cNvSpPr>
            <p:nvPr/>
          </p:nvSpPr>
          <p:spPr bwMode="auto">
            <a:xfrm>
              <a:off x="4306" y="3347"/>
              <a:ext cx="322" cy="36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52425" y="3500438"/>
            <a:ext cx="906463" cy="2449512"/>
            <a:chOff x="222" y="2205"/>
            <a:chExt cx="571" cy="1543"/>
          </a:xfrm>
        </p:grpSpPr>
        <p:sp>
          <p:nvSpPr>
            <p:cNvPr id="2085" name="Text Box 76"/>
            <p:cNvSpPr txBox="1">
              <a:spLocks noChangeArrowheads="1"/>
            </p:cNvSpPr>
            <p:nvPr/>
          </p:nvSpPr>
          <p:spPr bwMode="auto">
            <a:xfrm>
              <a:off x="222" y="2344"/>
              <a:ext cx="272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u="none">
                  <a:solidFill>
                    <a:srgbClr val="FF0000"/>
                  </a:solidFill>
                </a:rPr>
                <a:t>二個</a:t>
              </a:r>
              <a:r>
                <a:rPr lang="zh-TW" altLang="en-US" u="none">
                  <a:solidFill>
                    <a:srgbClr val="FF0000"/>
                  </a:solidFill>
                </a:rPr>
                <a:t>＋</a:t>
              </a:r>
              <a:r>
                <a:rPr lang="zh-TW" altLang="en-US" sz="2400" u="none">
                  <a:solidFill>
                    <a:srgbClr val="FF0000"/>
                  </a:solidFill>
                </a:rPr>
                <a:t>二類</a:t>
              </a:r>
            </a:p>
          </p:txBody>
        </p:sp>
        <p:sp>
          <p:nvSpPr>
            <p:cNvPr id="2086" name="AutoShape 77"/>
            <p:cNvSpPr>
              <a:spLocks/>
            </p:cNvSpPr>
            <p:nvPr/>
          </p:nvSpPr>
          <p:spPr bwMode="auto">
            <a:xfrm>
              <a:off x="585" y="2205"/>
              <a:ext cx="208" cy="1543"/>
            </a:xfrm>
            <a:prstGeom prst="leftBrace">
              <a:avLst>
                <a:gd name="adj1" fmla="val 61819"/>
                <a:gd name="adj2" fmla="val 49449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39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5" grpId="0" animBg="1"/>
      <p:bldP spid="1239104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25403</TotalTime>
  <Words>296</Words>
  <Application>Microsoft Office PowerPoint</Application>
  <PresentationFormat>如螢幕大小 (4:3)</PresentationFormat>
  <Paragraphs>121</Paragraphs>
  <Slides>15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Comic Sans MS</vt:lpstr>
      <vt:lpstr>Webdings</vt:lpstr>
      <vt:lpstr>Wingdings</vt:lpstr>
      <vt:lpstr>Crayons</vt:lpstr>
      <vt:lpstr>方程式</vt:lpstr>
      <vt:lpstr>認識有機化合物</vt:lpstr>
      <vt:lpstr> 何謂「有機化合物」</vt:lpstr>
      <vt:lpstr>何謂有機化合物</vt:lpstr>
      <vt:lpstr>定義的修正</vt:lpstr>
      <vt:lpstr> 有機化合物檢驗</vt:lpstr>
      <vt:lpstr>有機化合物檢驗</vt:lpstr>
      <vt:lpstr>有機化合物檢驗</vt:lpstr>
      <vt:lpstr>有機化合物的分類標準</vt:lpstr>
      <vt:lpstr>有機化合物的四類例外</vt:lpstr>
      <vt:lpstr>生活觀察</vt:lpstr>
      <vt:lpstr> 木材的乾餾</vt:lpstr>
      <vt:lpstr>木材的乾餾</vt:lpstr>
      <vt:lpstr>木材的乾餾</vt:lpstr>
      <vt:lpstr>範例解說</vt:lpstr>
      <vt:lpstr>課程結束</vt:lpstr>
    </vt:vector>
  </TitlesOfParts>
  <Company>桃園市立中興國中 Jim理化教學網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認識有機化合物</dc:title>
  <dc:subject>Jim 理化教學網</dc:subject>
  <dc:creator>Jim</dc:creator>
  <cp:lastModifiedBy>Jim</cp:lastModifiedBy>
  <cp:revision>5016</cp:revision>
  <dcterms:created xsi:type="dcterms:W3CDTF">2007-02-28T07:43:47Z</dcterms:created>
  <dcterms:modified xsi:type="dcterms:W3CDTF">2024-05-08T04:46:35Z</dcterms:modified>
  <cp:category/>
</cp:coreProperties>
</file>